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309" r:id="rId3"/>
    <p:sldId id="317" r:id="rId4"/>
    <p:sldId id="310" r:id="rId5"/>
    <p:sldId id="257" r:id="rId6"/>
    <p:sldId id="262" r:id="rId7"/>
    <p:sldId id="263" r:id="rId8"/>
    <p:sldId id="311" r:id="rId9"/>
    <p:sldId id="320" r:id="rId10"/>
    <p:sldId id="265" r:id="rId11"/>
    <p:sldId id="266" r:id="rId12"/>
    <p:sldId id="267" r:id="rId13"/>
    <p:sldId id="268" r:id="rId14"/>
    <p:sldId id="312" r:id="rId15"/>
    <p:sldId id="271" r:id="rId16"/>
    <p:sldId id="272" r:id="rId17"/>
    <p:sldId id="269" r:id="rId18"/>
    <p:sldId id="273" r:id="rId19"/>
    <p:sldId id="274" r:id="rId20"/>
    <p:sldId id="275" r:id="rId21"/>
    <p:sldId id="277" r:id="rId22"/>
    <p:sldId id="278" r:id="rId23"/>
    <p:sldId id="279" r:id="rId24"/>
    <p:sldId id="313" r:id="rId25"/>
    <p:sldId id="318" r:id="rId26"/>
    <p:sldId id="314" r:id="rId27"/>
    <p:sldId id="319" r:id="rId28"/>
    <p:sldId id="315" r:id="rId29"/>
    <p:sldId id="316" r:id="rId3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736" userDrawn="1">
          <p15:clr>
            <a:srgbClr val="A4A3A4"/>
          </p15:clr>
        </p15:guide>
        <p15:guide id="2" pos="19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60"/>
  </p:normalViewPr>
  <p:slideViewPr>
    <p:cSldViewPr>
      <p:cViewPr varScale="1">
        <p:scale>
          <a:sx n="82" d="100"/>
          <a:sy n="82" d="100"/>
        </p:scale>
        <p:origin x="490" y="48"/>
      </p:cViewPr>
      <p:guideLst>
        <p:guide orient="horz" pos="2736"/>
        <p:guide pos="19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BC043-9C49-4FD6-8491-B31ED9E8A1E5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6A76A-7D85-46DF-A69E-E69B16936E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6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63" y="6276974"/>
            <a:ext cx="1771650" cy="58102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3162" y="6029323"/>
            <a:ext cx="1219194" cy="228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94507" y="688340"/>
            <a:ext cx="10346055" cy="9926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 u="heavy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150495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z="1600" spc="-50" dirty="0"/>
              <a:t>‹N°›</a:t>
            </a:fld>
            <a:endParaRPr sz="16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 u="heavy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150495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z="1600" spc="-50" dirty="0"/>
              <a:t>‹N°›</a:t>
            </a:fld>
            <a:endParaRPr sz="16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 u="heavy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150495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z="1600" spc="-50" dirty="0"/>
              <a:t>‹N°›</a:t>
            </a:fld>
            <a:endParaRPr sz="16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 u="heavy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150495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z="1600" spc="-50" dirty="0"/>
              <a:t>‹N°›</a:t>
            </a:fld>
            <a:endParaRPr sz="16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150495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z="1600" spc="-50" dirty="0"/>
              <a:t>‹N°›</a:t>
            </a:fld>
            <a:endParaRPr sz="16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94507" y="688340"/>
            <a:ext cx="1034605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 u="heavy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756155"/>
            <a:ext cx="9836150" cy="430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35765" y="6386397"/>
            <a:ext cx="314959" cy="2959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150495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z="1600" spc="-50" dirty="0"/>
              <a:t>‹N°›</a:t>
            </a:fld>
            <a:endParaRPr sz="16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0299" y="2261205"/>
            <a:ext cx="861140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600" dirty="0"/>
              <a:t>Diffusion Models for Image Generation</a:t>
            </a:r>
            <a:endParaRPr lang="en-US" sz="4000" dirty="0">
              <a:solidFill>
                <a:srgbClr val="000000"/>
              </a:solidFill>
              <a:latin typeface="Neue Machina"/>
              <a:ea typeface="Neue Machina"/>
              <a:cs typeface="Neue Machina"/>
              <a:sym typeface="Neue Machi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4971" y="1750529"/>
            <a:ext cx="10322560" cy="0"/>
          </a:xfrm>
          <a:custGeom>
            <a:avLst/>
            <a:gdLst/>
            <a:ahLst/>
            <a:cxnLst/>
            <a:rect l="l" t="t" r="r" b="b"/>
            <a:pathLst>
              <a:path w="10322560">
                <a:moveTo>
                  <a:pt x="0" y="0"/>
                </a:moveTo>
                <a:lnTo>
                  <a:pt x="10322405" y="1"/>
                </a:lnTo>
              </a:path>
            </a:pathLst>
          </a:custGeom>
          <a:ln w="571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4971" y="3338703"/>
            <a:ext cx="10322560" cy="0"/>
          </a:xfrm>
          <a:custGeom>
            <a:avLst/>
            <a:gdLst/>
            <a:ahLst/>
            <a:cxnLst/>
            <a:rect l="l" t="t" r="r" b="b"/>
            <a:pathLst>
              <a:path w="10322560">
                <a:moveTo>
                  <a:pt x="0" y="0"/>
                </a:moveTo>
                <a:lnTo>
                  <a:pt x="10322405" y="1"/>
                </a:lnTo>
              </a:path>
            </a:pathLst>
          </a:custGeom>
          <a:ln w="571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z="1600" spc="-50" dirty="0"/>
              <a:t>1</a:t>
            </a:fld>
            <a:endParaRPr sz="1600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31DECFCB-CD1C-0EC6-FCED-BA400DF7D692}"/>
              </a:ext>
            </a:extLst>
          </p:cNvPr>
          <p:cNvSpPr txBox="1"/>
          <p:nvPr/>
        </p:nvSpPr>
        <p:spPr>
          <a:xfrm>
            <a:off x="4188181" y="5717663"/>
            <a:ext cx="3891473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16 May 2025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721219BB-0DAC-27D3-C204-7B792F441400}"/>
              </a:ext>
            </a:extLst>
          </p:cNvPr>
          <p:cNvSpPr txBox="1"/>
          <p:nvPr/>
        </p:nvSpPr>
        <p:spPr>
          <a:xfrm>
            <a:off x="8483102" y="4646648"/>
            <a:ext cx="2738512" cy="38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Bazgour Yassine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454BE970-82C0-02F4-97EF-CC6A0A588D1F}"/>
              </a:ext>
            </a:extLst>
          </p:cNvPr>
          <p:cNvSpPr txBox="1"/>
          <p:nvPr/>
        </p:nvSpPr>
        <p:spPr>
          <a:xfrm>
            <a:off x="8520426" y="4267200"/>
            <a:ext cx="2738512" cy="38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Abouhane</a:t>
            </a:r>
            <a:r>
              <a:rPr lang="en-US" dirty="0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 Zahra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EC0873FF-FD92-5E34-B672-3DD9779A4748}"/>
              </a:ext>
            </a:extLst>
          </p:cNvPr>
          <p:cNvSpPr txBox="1"/>
          <p:nvPr/>
        </p:nvSpPr>
        <p:spPr>
          <a:xfrm>
            <a:off x="8571724" y="5012655"/>
            <a:ext cx="2738512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Er-</a:t>
            </a:r>
            <a:r>
              <a:rPr lang="en-US" dirty="0" err="1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remety</a:t>
            </a:r>
            <a:r>
              <a:rPr lang="en-US" dirty="0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 Karima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A33D7FCE-8CCC-47FF-DDB4-733D4CBB4A69}"/>
              </a:ext>
            </a:extLst>
          </p:cNvPr>
          <p:cNvSpPr txBox="1"/>
          <p:nvPr/>
        </p:nvSpPr>
        <p:spPr>
          <a:xfrm>
            <a:off x="3581400" y="990600"/>
            <a:ext cx="4812686" cy="415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Université </a:t>
            </a:r>
            <a:r>
              <a:rPr lang="en-US" sz="2499" dirty="0" err="1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Caddi</a:t>
            </a:r>
            <a:r>
              <a:rPr lang="en-US" sz="2499" dirty="0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Ayyad</a:t>
            </a:r>
            <a:endParaRPr lang="en-US" sz="2499" dirty="0">
              <a:solidFill>
                <a:srgbClr val="000000"/>
              </a:solidFill>
              <a:latin typeface="Neue Machina"/>
              <a:ea typeface="Neue Machina"/>
              <a:cs typeface="Neue Machina"/>
              <a:sym typeface="Neue Machina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A17B65FB-8E76-CDCE-72EC-9C604035220B}"/>
              </a:ext>
            </a:extLst>
          </p:cNvPr>
          <p:cNvSpPr txBox="1"/>
          <p:nvPr/>
        </p:nvSpPr>
        <p:spPr>
          <a:xfrm>
            <a:off x="7620000" y="3877991"/>
            <a:ext cx="2738512" cy="38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Presented by: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CD3E18F9-863D-DCA8-D54B-0F78022C3873}"/>
              </a:ext>
            </a:extLst>
          </p:cNvPr>
          <p:cNvSpPr txBox="1"/>
          <p:nvPr/>
        </p:nvSpPr>
        <p:spPr>
          <a:xfrm>
            <a:off x="457200" y="3886200"/>
            <a:ext cx="2738512" cy="38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Evaluated by:</a:t>
            </a: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4B8D1DC4-C88C-C513-B9CC-D137DF334BE9}"/>
              </a:ext>
            </a:extLst>
          </p:cNvPr>
          <p:cNvSpPr txBox="1"/>
          <p:nvPr/>
        </p:nvSpPr>
        <p:spPr>
          <a:xfrm>
            <a:off x="1447800" y="4258991"/>
            <a:ext cx="2738512" cy="38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Dr. Hajar </a:t>
            </a:r>
            <a:r>
              <a:rPr lang="en-US" dirty="0" err="1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Moussanif</a:t>
            </a:r>
            <a:endParaRPr lang="en-US" dirty="0">
              <a:solidFill>
                <a:srgbClr val="000000"/>
              </a:solidFill>
              <a:latin typeface="Neue Machina"/>
              <a:ea typeface="Neue Machina"/>
              <a:cs typeface="Neue Machina"/>
              <a:sym typeface="Neue Machi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32720" algn="l"/>
              </a:tabLst>
            </a:pPr>
            <a:r>
              <a:rPr dirty="0"/>
              <a:t>Diffusion</a:t>
            </a:r>
            <a:r>
              <a:rPr spc="-130" dirty="0"/>
              <a:t> </a:t>
            </a:r>
            <a:r>
              <a:rPr spc="-10" dirty="0"/>
              <a:t>Process</a:t>
            </a:r>
            <a:r>
              <a:rPr dirty="0"/>
              <a:t>	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8831" y="3838816"/>
            <a:ext cx="2526055" cy="248444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62889" y="4087901"/>
            <a:ext cx="6444615" cy="1943100"/>
            <a:chOff x="662889" y="4087901"/>
            <a:chExt cx="6444615" cy="19431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889" y="4087901"/>
              <a:ext cx="6444487" cy="19426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81948" y="4996548"/>
              <a:ext cx="2718435" cy="212725"/>
            </a:xfrm>
            <a:custGeom>
              <a:avLst/>
              <a:gdLst/>
              <a:ahLst/>
              <a:cxnLst/>
              <a:rect l="l" t="t" r="r" b="b"/>
              <a:pathLst>
                <a:path w="2718435" h="212725">
                  <a:moveTo>
                    <a:pt x="428536" y="106133"/>
                  </a:moveTo>
                  <a:lnTo>
                    <a:pt x="322402" y="0"/>
                  </a:lnTo>
                  <a:lnTo>
                    <a:pt x="322402" y="53060"/>
                  </a:lnTo>
                  <a:lnTo>
                    <a:pt x="0" y="53060"/>
                  </a:lnTo>
                  <a:lnTo>
                    <a:pt x="0" y="159194"/>
                  </a:lnTo>
                  <a:lnTo>
                    <a:pt x="322402" y="159194"/>
                  </a:lnTo>
                  <a:lnTo>
                    <a:pt x="322402" y="212267"/>
                  </a:lnTo>
                  <a:lnTo>
                    <a:pt x="428536" y="106133"/>
                  </a:lnTo>
                  <a:close/>
                </a:path>
                <a:path w="2718435" h="212725">
                  <a:moveTo>
                    <a:pt x="2718054" y="106133"/>
                  </a:moveTo>
                  <a:lnTo>
                    <a:pt x="2611907" y="0"/>
                  </a:lnTo>
                  <a:lnTo>
                    <a:pt x="2611907" y="53060"/>
                  </a:lnTo>
                  <a:lnTo>
                    <a:pt x="2289505" y="53060"/>
                  </a:lnTo>
                  <a:lnTo>
                    <a:pt x="2289505" y="159194"/>
                  </a:lnTo>
                  <a:lnTo>
                    <a:pt x="2611907" y="159194"/>
                  </a:lnTo>
                  <a:lnTo>
                    <a:pt x="2611907" y="212267"/>
                  </a:lnTo>
                  <a:lnTo>
                    <a:pt x="2718054" y="106133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76153" y="1615947"/>
            <a:ext cx="9988550" cy="1991360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312420" indent="-299720">
              <a:lnSpc>
                <a:spcPct val="100000"/>
              </a:lnSpc>
              <a:spcBef>
                <a:spcPts val="1130"/>
              </a:spcBef>
              <a:buFont typeface="Arial MT"/>
              <a:buChar char="•"/>
              <a:tabLst>
                <a:tab pos="312420" algn="l"/>
              </a:tabLst>
            </a:pPr>
            <a:r>
              <a:rPr sz="2800" dirty="0">
                <a:solidFill>
                  <a:srgbClr val="1F1F1F"/>
                </a:solidFill>
                <a:latin typeface="Calibri"/>
                <a:cs typeface="Calibri"/>
              </a:rPr>
              <a:t>Diffusion</a:t>
            </a:r>
            <a:r>
              <a:rPr sz="2800" spc="-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F1F1F"/>
                </a:solidFill>
                <a:latin typeface="Calibri"/>
                <a:cs typeface="Calibri"/>
              </a:rPr>
              <a:t>models</a:t>
            </a:r>
            <a:r>
              <a:rPr sz="2800" spc="-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F1F1F"/>
                </a:solidFill>
                <a:latin typeface="Calibri"/>
                <a:cs typeface="Calibri"/>
              </a:rPr>
              <a:t>are</a:t>
            </a:r>
            <a:r>
              <a:rPr sz="2800" spc="-8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F1F1F"/>
                </a:solidFill>
                <a:latin typeface="Calibri"/>
                <a:cs typeface="Calibri"/>
              </a:rPr>
              <a:t>inspired</a:t>
            </a:r>
            <a:r>
              <a:rPr sz="2800" spc="-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F1F1F"/>
                </a:solidFill>
                <a:latin typeface="Calibri"/>
                <a:cs typeface="Calibri"/>
              </a:rPr>
              <a:t>by</a:t>
            </a:r>
            <a:r>
              <a:rPr sz="2800" spc="-7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1F1F1F"/>
                </a:solidFill>
                <a:latin typeface="Calibri"/>
                <a:cs typeface="Calibri"/>
              </a:rPr>
              <a:t>non-</a:t>
            </a:r>
            <a:r>
              <a:rPr sz="2800" dirty="0">
                <a:solidFill>
                  <a:srgbClr val="1F1F1F"/>
                </a:solidFill>
                <a:latin typeface="Calibri"/>
                <a:cs typeface="Calibri"/>
              </a:rPr>
              <a:t>equilibrium</a:t>
            </a:r>
            <a:r>
              <a:rPr sz="2800" spc="-7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1F1F1F"/>
                </a:solidFill>
                <a:latin typeface="Calibri"/>
                <a:cs typeface="Calibri"/>
              </a:rPr>
              <a:t>thermodynamics.</a:t>
            </a:r>
            <a:endParaRPr sz="2800">
              <a:latin typeface="Calibri"/>
              <a:cs typeface="Calibri"/>
            </a:endParaRPr>
          </a:p>
          <a:p>
            <a:pPr marL="241300" marR="101600" indent="-228600">
              <a:lnSpc>
                <a:spcPct val="99600"/>
              </a:lnSpc>
              <a:spcBef>
                <a:spcPts val="1045"/>
              </a:spcBef>
              <a:buChar char="•"/>
              <a:tabLst>
                <a:tab pos="241300" algn="l"/>
                <a:tab pos="312420" algn="l"/>
              </a:tabLst>
            </a:pPr>
            <a:r>
              <a:rPr sz="2800" dirty="0">
                <a:latin typeface="Arial MT"/>
                <a:cs typeface="Arial MT"/>
              </a:rPr>
              <a:t>	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small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fraction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time,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difficult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determine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whether </a:t>
            </a:r>
            <a:r>
              <a:rPr sz="2800" dirty="0">
                <a:latin typeface="Calibri"/>
                <a:cs typeface="Calibri"/>
              </a:rPr>
              <a:t>particles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moving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direction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mixing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opposite direction.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479468" y="4037838"/>
            <a:ext cx="1188720" cy="2002789"/>
            <a:chOff x="10479468" y="4037838"/>
            <a:chExt cx="1188720" cy="2002789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8993" y="4047362"/>
              <a:ext cx="1169606" cy="198322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484231" y="4042600"/>
              <a:ext cx="1179195" cy="1993264"/>
            </a:xfrm>
            <a:custGeom>
              <a:avLst/>
              <a:gdLst/>
              <a:ahLst/>
              <a:cxnLst/>
              <a:rect l="l" t="t" r="r" b="b"/>
              <a:pathLst>
                <a:path w="1179195" h="1993264">
                  <a:moveTo>
                    <a:pt x="0" y="0"/>
                  </a:moveTo>
                  <a:lnTo>
                    <a:pt x="1179130" y="0"/>
                  </a:lnTo>
                  <a:lnTo>
                    <a:pt x="1179130" y="1992741"/>
                  </a:lnTo>
                  <a:lnTo>
                    <a:pt x="0" y="199274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z="1600" spc="-25" dirty="0"/>
              <a:t>10</a:t>
            </a:fld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6153" y="3173475"/>
            <a:ext cx="11062335" cy="186372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41300" marR="16510" indent="-228600">
              <a:lnSpc>
                <a:spcPct val="101400"/>
              </a:lnSpc>
              <a:spcBef>
                <a:spcPts val="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If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look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movement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single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molecule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short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time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scale, </a:t>
            </a:r>
            <a:r>
              <a:rPr sz="2800" dirty="0">
                <a:latin typeface="Calibri"/>
                <a:cs typeface="Calibri"/>
              </a:rPr>
              <a:t>it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follows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Gaussian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distribution.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ct val="101400"/>
              </a:lnSpc>
              <a:spcBef>
                <a:spcPts val="89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Since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direction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mixing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opposite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direction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same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a </a:t>
            </a:r>
            <a:r>
              <a:rPr sz="2800" dirty="0">
                <a:latin typeface="Calibri"/>
                <a:cs typeface="Calibri"/>
              </a:rPr>
              <a:t>very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short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time,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opposite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direction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also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follows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Gaussian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distribution.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32720" algn="l"/>
              </a:tabLst>
            </a:pPr>
            <a:r>
              <a:rPr dirty="0"/>
              <a:t>Diffusion</a:t>
            </a:r>
            <a:r>
              <a:rPr spc="-130" dirty="0"/>
              <a:t> </a:t>
            </a:r>
            <a:r>
              <a:rPr spc="-10" dirty="0"/>
              <a:t>Process</a:t>
            </a:r>
            <a:r>
              <a:rPr dirty="0"/>
              <a:t>	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3458" y="1402969"/>
            <a:ext cx="3485083" cy="176339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264357" y="5100913"/>
            <a:ext cx="5663565" cy="1707514"/>
            <a:chOff x="3264357" y="5100913"/>
            <a:chExt cx="5663565" cy="170751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4357" y="5100913"/>
              <a:ext cx="5663285" cy="170719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933035" y="6015456"/>
              <a:ext cx="2426335" cy="212725"/>
            </a:xfrm>
            <a:custGeom>
              <a:avLst/>
              <a:gdLst/>
              <a:ahLst/>
              <a:cxnLst/>
              <a:rect l="l" t="t" r="r" b="b"/>
              <a:pathLst>
                <a:path w="2426334" h="212725">
                  <a:moveTo>
                    <a:pt x="428548" y="106133"/>
                  </a:moveTo>
                  <a:lnTo>
                    <a:pt x="322414" y="0"/>
                  </a:lnTo>
                  <a:lnTo>
                    <a:pt x="322414" y="53073"/>
                  </a:lnTo>
                  <a:lnTo>
                    <a:pt x="0" y="53073"/>
                  </a:lnTo>
                  <a:lnTo>
                    <a:pt x="0" y="159207"/>
                  </a:lnTo>
                  <a:lnTo>
                    <a:pt x="322414" y="159207"/>
                  </a:lnTo>
                  <a:lnTo>
                    <a:pt x="322414" y="212267"/>
                  </a:lnTo>
                  <a:lnTo>
                    <a:pt x="428548" y="106133"/>
                  </a:lnTo>
                  <a:close/>
                </a:path>
                <a:path w="2426334" h="212725">
                  <a:moveTo>
                    <a:pt x="2425852" y="106133"/>
                  </a:moveTo>
                  <a:lnTo>
                    <a:pt x="2319718" y="0"/>
                  </a:lnTo>
                  <a:lnTo>
                    <a:pt x="2319718" y="53073"/>
                  </a:lnTo>
                  <a:lnTo>
                    <a:pt x="1997303" y="53073"/>
                  </a:lnTo>
                  <a:lnTo>
                    <a:pt x="1997303" y="159207"/>
                  </a:lnTo>
                  <a:lnTo>
                    <a:pt x="2319718" y="159207"/>
                  </a:lnTo>
                  <a:lnTo>
                    <a:pt x="2319718" y="212267"/>
                  </a:lnTo>
                  <a:lnTo>
                    <a:pt x="2425852" y="106133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z="1600" spc="-25" dirty="0"/>
              <a:t>11</a:t>
            </a:fld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6153" y="1747011"/>
            <a:ext cx="9915525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41300" marR="5080" indent="-228600">
              <a:lnSpc>
                <a:spcPct val="101400"/>
              </a:lnSpc>
              <a:spcBef>
                <a:spcPts val="50"/>
              </a:spcBef>
              <a:buChar char="•"/>
              <a:tabLst>
                <a:tab pos="241300" algn="l"/>
                <a:tab pos="312420" algn="l"/>
              </a:tabLst>
            </a:pPr>
            <a:r>
              <a:rPr sz="2800" dirty="0">
                <a:latin typeface="Arial MT"/>
                <a:cs typeface="Arial MT"/>
              </a:rPr>
              <a:t>	</a:t>
            </a:r>
            <a:r>
              <a:rPr sz="2800" dirty="0">
                <a:latin typeface="Calibri"/>
                <a:cs typeface="Calibri"/>
              </a:rPr>
              <a:t>Just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viewed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molecule's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motion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Gaussian-distributed </a:t>
            </a:r>
            <a:r>
              <a:rPr sz="2800" dirty="0">
                <a:latin typeface="Calibri"/>
                <a:cs typeface="Calibri"/>
              </a:rPr>
              <a:t>noise,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add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Gaussian-</a:t>
            </a:r>
            <a:r>
              <a:rPr sz="2800" dirty="0">
                <a:latin typeface="Calibri"/>
                <a:cs typeface="Calibri"/>
              </a:rPr>
              <a:t>distributed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noise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pixel.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32720" algn="l"/>
              </a:tabLst>
            </a:pPr>
            <a:r>
              <a:rPr dirty="0"/>
              <a:t>Diffusion</a:t>
            </a:r>
            <a:r>
              <a:rPr spc="-130" dirty="0"/>
              <a:t> </a:t>
            </a:r>
            <a:r>
              <a:rPr spc="-10" dirty="0"/>
              <a:t>Process</a:t>
            </a:r>
            <a:r>
              <a:rPr dirty="0"/>
              <a:t>	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8486" y="5513628"/>
            <a:ext cx="4834267" cy="60130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538486" y="2892018"/>
            <a:ext cx="4999990" cy="1636395"/>
            <a:chOff x="3538486" y="2892018"/>
            <a:chExt cx="4999990" cy="16363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8486" y="2892018"/>
              <a:ext cx="4999380" cy="16300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097083" y="4437443"/>
              <a:ext cx="106680" cy="85090"/>
            </a:xfrm>
            <a:custGeom>
              <a:avLst/>
              <a:gdLst/>
              <a:ahLst/>
              <a:cxnLst/>
              <a:rect l="l" t="t" r="r" b="b"/>
              <a:pathLst>
                <a:path w="106679" h="85089">
                  <a:moveTo>
                    <a:pt x="106324" y="0"/>
                  </a:moveTo>
                  <a:lnTo>
                    <a:pt x="0" y="0"/>
                  </a:lnTo>
                  <a:lnTo>
                    <a:pt x="0" y="84594"/>
                  </a:lnTo>
                  <a:lnTo>
                    <a:pt x="106324" y="84594"/>
                  </a:lnTo>
                  <a:lnTo>
                    <a:pt x="1063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97083" y="4437443"/>
              <a:ext cx="106680" cy="85090"/>
            </a:xfrm>
            <a:custGeom>
              <a:avLst/>
              <a:gdLst/>
              <a:ahLst/>
              <a:cxnLst/>
              <a:rect l="l" t="t" r="r" b="b"/>
              <a:pathLst>
                <a:path w="106679" h="85089">
                  <a:moveTo>
                    <a:pt x="0" y="0"/>
                  </a:moveTo>
                  <a:lnTo>
                    <a:pt x="106325" y="0"/>
                  </a:lnTo>
                  <a:lnTo>
                    <a:pt x="106325" y="84596"/>
                  </a:lnTo>
                  <a:lnTo>
                    <a:pt x="0" y="8459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22286" y="4272847"/>
              <a:ext cx="503555" cy="249554"/>
            </a:xfrm>
            <a:custGeom>
              <a:avLst/>
              <a:gdLst/>
              <a:ahLst/>
              <a:cxnLst/>
              <a:rect l="l" t="t" r="r" b="b"/>
              <a:pathLst>
                <a:path w="503554" h="249554">
                  <a:moveTo>
                    <a:pt x="503275" y="0"/>
                  </a:moveTo>
                  <a:lnTo>
                    <a:pt x="0" y="0"/>
                  </a:lnTo>
                  <a:lnTo>
                    <a:pt x="0" y="249190"/>
                  </a:lnTo>
                  <a:lnTo>
                    <a:pt x="503275" y="249190"/>
                  </a:lnTo>
                  <a:lnTo>
                    <a:pt x="5032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22286" y="4272848"/>
              <a:ext cx="503555" cy="249554"/>
            </a:xfrm>
            <a:custGeom>
              <a:avLst/>
              <a:gdLst/>
              <a:ahLst/>
              <a:cxnLst/>
              <a:rect l="l" t="t" r="r" b="b"/>
              <a:pathLst>
                <a:path w="503554" h="249554">
                  <a:moveTo>
                    <a:pt x="0" y="249190"/>
                  </a:moveTo>
                  <a:lnTo>
                    <a:pt x="503275" y="249190"/>
                  </a:lnTo>
                  <a:lnTo>
                    <a:pt x="503275" y="0"/>
                  </a:lnTo>
                  <a:lnTo>
                    <a:pt x="0" y="0"/>
                  </a:lnTo>
                  <a:lnTo>
                    <a:pt x="0" y="24919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40925" y="4486147"/>
            <a:ext cx="1179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Molecule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31501" y="6177133"/>
            <a:ext cx="59817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10" dirty="0">
                <a:latin typeface="Calibri"/>
                <a:cs typeface="Calibri"/>
              </a:rPr>
              <a:t>Pixel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67171" y="6174085"/>
            <a:ext cx="72390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10" dirty="0">
                <a:latin typeface="Calibri"/>
                <a:cs typeface="Calibri"/>
              </a:rPr>
              <a:t>Noise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94243" y="6171037"/>
            <a:ext cx="59817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10" dirty="0">
                <a:latin typeface="Calibri"/>
                <a:cs typeface="Calibri"/>
              </a:rPr>
              <a:t>Pixel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z="1600" spc="-25" dirty="0"/>
              <a:t>12</a:t>
            </a:fld>
            <a:endParaRPr sz="1600"/>
          </a:p>
        </p:txBody>
      </p:sp>
      <p:sp>
        <p:nvSpPr>
          <p:cNvPr id="12" name="object 12"/>
          <p:cNvSpPr txBox="1"/>
          <p:nvPr/>
        </p:nvSpPr>
        <p:spPr>
          <a:xfrm>
            <a:off x="5244515" y="4483100"/>
            <a:ext cx="136969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322580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latin typeface="Calibri"/>
                <a:cs typeface="Calibri"/>
              </a:rPr>
              <a:t>Noise </a:t>
            </a:r>
            <a:r>
              <a:rPr sz="2400" spc="-20" dirty="0">
                <a:latin typeface="Calibri"/>
                <a:cs typeface="Calibri"/>
              </a:rPr>
              <a:t>movement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00099" y="4480052"/>
            <a:ext cx="1387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Movement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5405" y="3831844"/>
            <a:ext cx="29387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 MT"/>
                <a:cs typeface="Arial MT"/>
              </a:rPr>
              <a:t>Forward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diffusion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(fixed)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18851" y="4165587"/>
            <a:ext cx="4143375" cy="95250"/>
          </a:xfrm>
          <a:custGeom>
            <a:avLst/>
            <a:gdLst/>
            <a:ahLst/>
            <a:cxnLst/>
            <a:rect l="l" t="t" r="r" b="b"/>
            <a:pathLst>
              <a:path w="4143375" h="95250">
                <a:moveTo>
                  <a:pt x="4142841" y="47536"/>
                </a:moveTo>
                <a:lnTo>
                  <a:pt x="4124706" y="36957"/>
                </a:lnTo>
                <a:lnTo>
                  <a:pt x="4121823" y="35280"/>
                </a:lnTo>
                <a:lnTo>
                  <a:pt x="4121823" y="38392"/>
                </a:lnTo>
                <a:lnTo>
                  <a:pt x="4116514" y="38404"/>
                </a:lnTo>
                <a:lnTo>
                  <a:pt x="4121823" y="38392"/>
                </a:lnTo>
                <a:lnTo>
                  <a:pt x="4121823" y="35280"/>
                </a:lnTo>
                <a:lnTo>
                  <a:pt x="4100842" y="23037"/>
                </a:lnTo>
                <a:lnTo>
                  <a:pt x="4100842" y="47536"/>
                </a:lnTo>
                <a:lnTo>
                  <a:pt x="4091952" y="52730"/>
                </a:lnTo>
                <a:lnTo>
                  <a:pt x="4091952" y="47002"/>
                </a:lnTo>
                <a:lnTo>
                  <a:pt x="4091203" y="47002"/>
                </a:lnTo>
                <a:lnTo>
                  <a:pt x="4091203" y="41922"/>
                </a:lnTo>
                <a:lnTo>
                  <a:pt x="4100842" y="47536"/>
                </a:lnTo>
                <a:lnTo>
                  <a:pt x="4100842" y="23037"/>
                </a:lnTo>
                <a:lnTo>
                  <a:pt x="4063669" y="1346"/>
                </a:lnTo>
                <a:lnTo>
                  <a:pt x="4059694" y="0"/>
                </a:lnTo>
                <a:lnTo>
                  <a:pt x="4055643" y="254"/>
                </a:lnTo>
                <a:lnTo>
                  <a:pt x="4051998" y="2019"/>
                </a:lnTo>
                <a:lnTo>
                  <a:pt x="4049204" y="5156"/>
                </a:lnTo>
                <a:lnTo>
                  <a:pt x="4047845" y="9131"/>
                </a:lnTo>
                <a:lnTo>
                  <a:pt x="4048112" y="13182"/>
                </a:lnTo>
                <a:lnTo>
                  <a:pt x="4049865" y="16840"/>
                </a:lnTo>
                <a:lnTo>
                  <a:pt x="4053014" y="19634"/>
                </a:lnTo>
                <a:lnTo>
                  <a:pt x="4082504" y="36842"/>
                </a:lnTo>
                <a:lnTo>
                  <a:pt x="0" y="36842"/>
                </a:lnTo>
                <a:lnTo>
                  <a:pt x="0" y="47002"/>
                </a:lnTo>
                <a:lnTo>
                  <a:pt x="0" y="58432"/>
                </a:lnTo>
                <a:lnTo>
                  <a:pt x="4082161" y="58432"/>
                </a:lnTo>
                <a:lnTo>
                  <a:pt x="4053014" y="75438"/>
                </a:lnTo>
                <a:lnTo>
                  <a:pt x="4049865" y="78232"/>
                </a:lnTo>
                <a:lnTo>
                  <a:pt x="4048112" y="81876"/>
                </a:lnTo>
                <a:lnTo>
                  <a:pt x="4047845" y="85928"/>
                </a:lnTo>
                <a:lnTo>
                  <a:pt x="4049204" y="89903"/>
                </a:lnTo>
                <a:lnTo>
                  <a:pt x="4051998" y="93052"/>
                </a:lnTo>
                <a:lnTo>
                  <a:pt x="4055643" y="94805"/>
                </a:lnTo>
                <a:lnTo>
                  <a:pt x="4059694" y="95072"/>
                </a:lnTo>
                <a:lnTo>
                  <a:pt x="4063669" y="93713"/>
                </a:lnTo>
                <a:lnTo>
                  <a:pt x="4124706" y="58115"/>
                </a:lnTo>
                <a:lnTo>
                  <a:pt x="4142841" y="47536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918813" y="5501360"/>
            <a:ext cx="4143375" cy="95250"/>
            <a:chOff x="3918813" y="5501360"/>
            <a:chExt cx="4143375" cy="952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13" y="5501360"/>
              <a:ext cx="94996" cy="9508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939832" y="5538317"/>
              <a:ext cx="4122420" cy="22225"/>
            </a:xfrm>
            <a:custGeom>
              <a:avLst/>
              <a:gdLst/>
              <a:ahLst/>
              <a:cxnLst/>
              <a:rect l="l" t="t" r="r" b="b"/>
              <a:pathLst>
                <a:path w="4122420" h="22225">
                  <a:moveTo>
                    <a:pt x="4121823" y="152"/>
                  </a:moveTo>
                  <a:lnTo>
                    <a:pt x="38862" y="152"/>
                  </a:lnTo>
                  <a:lnTo>
                    <a:pt x="39128" y="0"/>
                  </a:lnTo>
                  <a:lnTo>
                    <a:pt x="30314" y="0"/>
                  </a:lnTo>
                  <a:lnTo>
                    <a:pt x="30314" y="10312"/>
                  </a:lnTo>
                  <a:lnTo>
                    <a:pt x="30314" y="16027"/>
                  </a:lnTo>
                  <a:lnTo>
                    <a:pt x="20980" y="10579"/>
                  </a:lnTo>
                  <a:lnTo>
                    <a:pt x="30149" y="5245"/>
                  </a:lnTo>
                  <a:lnTo>
                    <a:pt x="30149" y="10312"/>
                  </a:lnTo>
                  <a:lnTo>
                    <a:pt x="30314" y="10312"/>
                  </a:lnTo>
                  <a:lnTo>
                    <a:pt x="30314" y="0"/>
                  </a:lnTo>
                  <a:lnTo>
                    <a:pt x="0" y="0"/>
                  </a:lnTo>
                  <a:lnTo>
                    <a:pt x="0" y="21170"/>
                  </a:lnTo>
                  <a:lnTo>
                    <a:pt x="30314" y="21170"/>
                  </a:lnTo>
                  <a:lnTo>
                    <a:pt x="30314" y="21742"/>
                  </a:lnTo>
                  <a:lnTo>
                    <a:pt x="4121823" y="21742"/>
                  </a:lnTo>
                  <a:lnTo>
                    <a:pt x="4121823" y="10312"/>
                  </a:lnTo>
                  <a:lnTo>
                    <a:pt x="4121823" y="152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05762" y="4737100"/>
            <a:ext cx="4400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Trebuchet MS"/>
                <a:cs typeface="Trebuchet MS"/>
              </a:rPr>
              <a:t>Data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52086" y="4737100"/>
            <a:ext cx="5143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rebuchet MS"/>
                <a:cs typeface="Trebuchet MS"/>
              </a:rPr>
              <a:t>Noise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61078" y="5602732"/>
            <a:ext cx="358012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 MT"/>
                <a:cs typeface="Arial MT"/>
              </a:rPr>
              <a:t>Reverse</a:t>
            </a:r>
            <a:r>
              <a:rPr sz="1600" spc="-10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denoising</a:t>
            </a:r>
            <a:r>
              <a:rPr sz="1600" spc="-9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</a:t>
            </a:r>
            <a:r>
              <a:rPr sz="1600" spc="-9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(generative)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171280" y="4315853"/>
            <a:ext cx="8042909" cy="1115060"/>
            <a:chOff x="2171280" y="4315853"/>
            <a:chExt cx="8042909" cy="111506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9206" y="4315853"/>
              <a:ext cx="1114704" cy="111470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1280" y="4315853"/>
              <a:ext cx="1114704" cy="11147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25939" y="4315853"/>
              <a:ext cx="1114704" cy="111470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80585" y="4315853"/>
              <a:ext cx="1114709" cy="111470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35243" y="4315853"/>
              <a:ext cx="1114704" cy="11147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890" y="4315853"/>
              <a:ext cx="1114709" cy="11147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44548" y="4315853"/>
              <a:ext cx="1114704" cy="1114704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32720" algn="l"/>
              </a:tabLst>
            </a:pPr>
            <a:r>
              <a:rPr dirty="0"/>
              <a:t>Denoising</a:t>
            </a:r>
            <a:r>
              <a:rPr spc="-130" dirty="0"/>
              <a:t> </a:t>
            </a:r>
            <a:r>
              <a:rPr dirty="0"/>
              <a:t>Diffusion</a:t>
            </a:r>
            <a:r>
              <a:rPr spc="-130" dirty="0"/>
              <a:t> </a:t>
            </a:r>
            <a:r>
              <a:rPr spc="-10" dirty="0"/>
              <a:t>Models</a:t>
            </a:r>
            <a:r>
              <a:rPr dirty="0"/>
              <a:t>	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370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19" name="object 19"/>
          <p:cNvSpPr txBox="1"/>
          <p:nvPr/>
        </p:nvSpPr>
        <p:spPr>
          <a:xfrm>
            <a:off x="838334" y="1451356"/>
            <a:ext cx="10296525" cy="1939925"/>
          </a:xfrm>
          <a:prstGeom prst="rect">
            <a:avLst/>
          </a:prstGeom>
        </p:spPr>
        <p:txBody>
          <a:bodyPr vert="horz" wrap="square" lIns="0" tIns="2197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30"/>
              </a:spcBef>
            </a:pPr>
            <a:r>
              <a:rPr sz="2800" dirty="0">
                <a:latin typeface="Calibri"/>
                <a:cs typeface="Calibri"/>
              </a:rPr>
              <a:t>Denoising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diffusion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consist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processes:</a:t>
            </a:r>
            <a:endParaRPr sz="28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1630"/>
              </a:spcBef>
              <a:buClr>
                <a:srgbClr val="CDCDCD"/>
              </a:buClr>
              <a:buFont typeface="Arial MT"/>
              <a:buChar char="•"/>
              <a:tabLst>
                <a:tab pos="469265" algn="l"/>
              </a:tabLst>
            </a:pPr>
            <a:r>
              <a:rPr sz="2800" dirty="0">
                <a:latin typeface="Calibri"/>
                <a:cs typeface="Calibri"/>
              </a:rPr>
              <a:t>Forward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diffusion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process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gradually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adds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noise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1730"/>
              </a:spcBef>
              <a:buClr>
                <a:srgbClr val="CDCDCD"/>
              </a:buClr>
              <a:buFont typeface="Arial MT"/>
              <a:buChar char="•"/>
              <a:tabLst>
                <a:tab pos="469265" algn="l"/>
              </a:tabLst>
            </a:pPr>
            <a:r>
              <a:rPr sz="2800" dirty="0">
                <a:latin typeface="Calibri"/>
                <a:cs typeface="Calibri"/>
              </a:rPr>
              <a:t>Reverse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denoising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process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learns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generate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denoising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20934" y="74676"/>
            <a:ext cx="80918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7F7F7F"/>
                </a:solidFill>
                <a:latin typeface="Roboto"/>
                <a:cs typeface="Roboto"/>
              </a:rPr>
              <a:t>Tutorial</a:t>
            </a:r>
            <a:r>
              <a:rPr sz="1400" spc="-35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7F7F7F"/>
                </a:solidFill>
                <a:latin typeface="Roboto"/>
                <a:cs typeface="Roboto"/>
              </a:rPr>
              <a:t>on</a:t>
            </a:r>
            <a:r>
              <a:rPr sz="1400" spc="-35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Roboto"/>
                <a:cs typeface="Roboto"/>
              </a:rPr>
              <a:t>Denoising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40" dirty="0">
                <a:solidFill>
                  <a:srgbClr val="7F7F7F"/>
                </a:solidFill>
                <a:latin typeface="Roboto"/>
                <a:cs typeface="Roboto"/>
              </a:rPr>
              <a:t>Diffusion-</a:t>
            </a:r>
            <a:r>
              <a:rPr sz="1400" dirty="0">
                <a:solidFill>
                  <a:srgbClr val="7F7F7F"/>
                </a:solidFill>
                <a:latin typeface="Roboto"/>
                <a:cs typeface="Roboto"/>
              </a:rPr>
              <a:t>based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Roboto"/>
                <a:cs typeface="Roboto"/>
              </a:rPr>
              <a:t>Generative</a:t>
            </a:r>
            <a:r>
              <a:rPr sz="1400" spc="-35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Roboto"/>
                <a:cs typeface="Roboto"/>
              </a:rPr>
              <a:t>Modeling: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Roboto"/>
                <a:cs typeface="Roboto"/>
              </a:rPr>
              <a:t>Foundations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7F7F7F"/>
                </a:solidFill>
                <a:latin typeface="Roboto"/>
                <a:cs typeface="Roboto"/>
              </a:rPr>
              <a:t>and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Roboto"/>
                <a:cs typeface="Roboto"/>
              </a:rPr>
              <a:t>Applications,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7F7F7F"/>
                </a:solidFill>
                <a:latin typeface="Roboto"/>
                <a:cs typeface="Roboto"/>
              </a:rPr>
              <a:t>CVPR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Roboto"/>
                <a:cs typeface="Roboto"/>
              </a:rPr>
              <a:t>2022</a:t>
            </a:r>
            <a:endParaRPr sz="1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2B834-5ED3-2952-DE5B-5E6E614E8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C9869B7C-3489-38B1-D409-B40E74344C01}"/>
              </a:ext>
            </a:extLst>
          </p:cNvPr>
          <p:cNvSpPr/>
          <p:nvPr/>
        </p:nvSpPr>
        <p:spPr>
          <a:xfrm>
            <a:off x="904971" y="1750529"/>
            <a:ext cx="10322560" cy="0"/>
          </a:xfrm>
          <a:custGeom>
            <a:avLst/>
            <a:gdLst/>
            <a:ahLst/>
            <a:cxnLst/>
            <a:rect l="l" t="t" r="r" b="b"/>
            <a:pathLst>
              <a:path w="10322560">
                <a:moveTo>
                  <a:pt x="0" y="0"/>
                </a:moveTo>
                <a:lnTo>
                  <a:pt x="10322405" y="1"/>
                </a:lnTo>
              </a:path>
            </a:pathLst>
          </a:custGeom>
          <a:ln w="571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30BD458-1678-F9A1-C1C7-E8E8E6213ED8}"/>
              </a:ext>
            </a:extLst>
          </p:cNvPr>
          <p:cNvSpPr/>
          <p:nvPr/>
        </p:nvSpPr>
        <p:spPr>
          <a:xfrm>
            <a:off x="904971" y="3338703"/>
            <a:ext cx="10322560" cy="0"/>
          </a:xfrm>
          <a:custGeom>
            <a:avLst/>
            <a:gdLst/>
            <a:ahLst/>
            <a:cxnLst/>
            <a:rect l="l" t="t" r="r" b="b"/>
            <a:pathLst>
              <a:path w="10322560">
                <a:moveTo>
                  <a:pt x="0" y="0"/>
                </a:moveTo>
                <a:lnTo>
                  <a:pt x="10322405" y="1"/>
                </a:lnTo>
              </a:path>
            </a:pathLst>
          </a:custGeom>
          <a:ln w="571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D46C698-5FE4-76A5-B182-41F8C64CF99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z="1600" spc="-50" dirty="0"/>
              <a:t>14</a:t>
            </a:fld>
            <a:endParaRPr sz="160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354A626-F709-88E5-9AFD-C565BDC5C873}"/>
              </a:ext>
            </a:extLst>
          </p:cNvPr>
          <p:cNvSpPr txBox="1"/>
          <p:nvPr/>
        </p:nvSpPr>
        <p:spPr>
          <a:xfrm>
            <a:off x="1905000" y="2357735"/>
            <a:ext cx="9144000" cy="46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>
              <a:lnSpc>
                <a:spcPts val="3499"/>
              </a:lnSpc>
              <a:defRPr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Architecture Behind Diffusion Models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811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32720" algn="l"/>
              </a:tabLst>
            </a:pPr>
            <a:r>
              <a:rPr dirty="0"/>
              <a:t>Forward</a:t>
            </a:r>
            <a:r>
              <a:rPr spc="-160" dirty="0"/>
              <a:t> </a:t>
            </a:r>
            <a:r>
              <a:rPr dirty="0"/>
              <a:t>Diffusion</a:t>
            </a:r>
            <a:r>
              <a:rPr spc="-160" dirty="0"/>
              <a:t> </a:t>
            </a:r>
            <a:r>
              <a:rPr spc="-10" dirty="0"/>
              <a:t>Process</a:t>
            </a:r>
            <a:r>
              <a:rPr dirty="0"/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7176" y="1600707"/>
            <a:ext cx="79571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formal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definition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forward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process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steps: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0934" y="74676"/>
            <a:ext cx="80918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7F7F7F"/>
                </a:solidFill>
                <a:latin typeface="Roboto"/>
                <a:cs typeface="Roboto"/>
              </a:rPr>
              <a:t>Tutorial</a:t>
            </a:r>
            <a:r>
              <a:rPr sz="1400" spc="-35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7F7F7F"/>
                </a:solidFill>
                <a:latin typeface="Roboto"/>
                <a:cs typeface="Roboto"/>
              </a:rPr>
              <a:t>on</a:t>
            </a:r>
            <a:r>
              <a:rPr sz="1400" spc="-35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Roboto"/>
                <a:cs typeface="Roboto"/>
              </a:rPr>
              <a:t>Denoising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40" dirty="0">
                <a:solidFill>
                  <a:srgbClr val="7F7F7F"/>
                </a:solidFill>
                <a:latin typeface="Roboto"/>
                <a:cs typeface="Roboto"/>
              </a:rPr>
              <a:t>Diffusion-</a:t>
            </a:r>
            <a:r>
              <a:rPr sz="1400" dirty="0">
                <a:solidFill>
                  <a:srgbClr val="7F7F7F"/>
                </a:solidFill>
                <a:latin typeface="Roboto"/>
                <a:cs typeface="Roboto"/>
              </a:rPr>
              <a:t>based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Roboto"/>
                <a:cs typeface="Roboto"/>
              </a:rPr>
              <a:t>Generative</a:t>
            </a:r>
            <a:r>
              <a:rPr sz="1400" spc="-35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Roboto"/>
                <a:cs typeface="Roboto"/>
              </a:rPr>
              <a:t>Modeling: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Roboto"/>
                <a:cs typeface="Roboto"/>
              </a:rPr>
              <a:t>Foundations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7F7F7F"/>
                </a:solidFill>
                <a:latin typeface="Roboto"/>
                <a:cs typeface="Roboto"/>
              </a:rPr>
              <a:t>and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Roboto"/>
                <a:cs typeface="Roboto"/>
              </a:rPr>
              <a:t>Applications,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7F7F7F"/>
                </a:solidFill>
                <a:latin typeface="Roboto"/>
                <a:cs typeface="Roboto"/>
              </a:rPr>
              <a:t>CVPR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Roboto"/>
                <a:cs typeface="Roboto"/>
              </a:rPr>
              <a:t>2022</a:t>
            </a:r>
            <a:endParaRPr sz="1400">
              <a:latin typeface="Roboto"/>
              <a:cs typeface="Robo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59991" y="2115311"/>
            <a:ext cx="9272016" cy="2320976"/>
            <a:chOff x="1459991" y="2115311"/>
            <a:chExt cx="9272016" cy="2320976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9991" y="3694175"/>
              <a:ext cx="9272016" cy="60655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350769" y="4283252"/>
              <a:ext cx="7614920" cy="153035"/>
            </a:xfrm>
            <a:custGeom>
              <a:avLst/>
              <a:gdLst/>
              <a:ahLst/>
              <a:cxnLst/>
              <a:rect l="l" t="t" r="r" b="b"/>
              <a:pathLst>
                <a:path w="7614920" h="153035">
                  <a:moveTo>
                    <a:pt x="7614754" y="0"/>
                  </a:moveTo>
                  <a:lnTo>
                    <a:pt x="0" y="0"/>
                  </a:lnTo>
                  <a:lnTo>
                    <a:pt x="0" y="152869"/>
                  </a:lnTo>
                  <a:lnTo>
                    <a:pt x="7614754" y="152869"/>
                  </a:lnTo>
                  <a:lnTo>
                    <a:pt x="76147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50769" y="4283252"/>
              <a:ext cx="7614920" cy="153035"/>
            </a:xfrm>
            <a:custGeom>
              <a:avLst/>
              <a:gdLst/>
              <a:ahLst/>
              <a:cxnLst/>
              <a:rect l="l" t="t" r="r" b="b"/>
              <a:pathLst>
                <a:path w="7614920" h="153035">
                  <a:moveTo>
                    <a:pt x="0" y="0"/>
                  </a:moveTo>
                  <a:lnTo>
                    <a:pt x="7614754" y="0"/>
                  </a:lnTo>
                  <a:lnTo>
                    <a:pt x="7614754" y="152869"/>
                  </a:lnTo>
                  <a:lnTo>
                    <a:pt x="0" y="15286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9991" y="2115311"/>
              <a:ext cx="9073896" cy="1615439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370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4275DC98-EC19-81BA-F896-71EAFB931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8609" y="4600000"/>
            <a:ext cx="263715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βₜ = 0.01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then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√(1 - βₜ) ≈ 0.994987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we’re keeping ~99.5% of the original signal. 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3048EA14-63A4-6295-BEE3-F1214967E83B}"/>
                  </a:ext>
                </a:extLst>
              </p:cNvPr>
              <p:cNvSpPr txBox="1"/>
              <p:nvPr/>
            </p:nvSpPr>
            <p:spPr>
              <a:xfrm>
                <a:off x="885584" y="5105400"/>
                <a:ext cx="8001000" cy="11948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32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fr-FR" altLang="en-US" sz="32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0" lang="fr-FR" altLang="en-US" sz="32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altLang="en-US" sz="32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0" lang="en-US" altLang="en-US" sz="3200" b="1" i="0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Arial" panose="020B0604020202020204" pitchFamily="34" charset="0"/>
                              </a:rPr>
                              <m:t>β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kumimoji="0" lang="en-US" altLang="en-US" sz="3200" b="1" i="0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Arial" panose="020B0604020202020204" pitchFamily="34" charset="0"/>
                              </a:rPr>
                              <m:t>t</m:t>
                            </m:r>
                          </m:sub>
                        </m:sSub>
                      </m:e>
                    </m:rad>
                    <m:r>
                      <a:rPr lang="fr-FR" sz="32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​​</m:t>
                    </m:r>
                    <m:r>
                      <m:rPr>
                        <m:nor/>
                      </m:rPr>
                      <a:rPr lang="en-US" sz="3200"/>
                      <m:t>×</m:t>
                    </m:r>
                    <m:r>
                      <m:rPr>
                        <m:nor/>
                      </m:rPr>
                      <a:rPr lang="fr-FR" sz="3200" b="0" i="0" smtClean="0"/>
                      <m:t> </m:t>
                    </m:r>
                    <m:sSub>
                      <m:sSubPr>
                        <m:ctrlPr>
                          <a:rPr kumimoji="0" lang="en-US" altLang="en-US" sz="32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fr-FR" altLang="en-US" sz="32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0" lang="fr-FR" altLang="en-US" sz="32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0" lang="fr-FR" altLang="en-US" sz="32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fr-FR" altLang="en-US" sz="32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kumimoji="0" lang="en-US" altLang="en-US" sz="32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0" lang="en-US" altLang="en-US" sz="3200" b="1" i="0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Arial" panose="020B0604020202020204" pitchFamily="34" charset="0"/>
                              </a:rPr>
                              <m:t>β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kumimoji="0" lang="en-US" altLang="en-US" sz="3200" b="1" i="0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Arial" panose="020B0604020202020204" pitchFamily="34" charset="0"/>
                              </a:rPr>
                              <m:t>t</m:t>
                            </m:r>
                          </m:sub>
                        </m:sSub>
                      </m:e>
                    </m:ra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​​</m:t>
                    </m:r>
                    <m:r>
                      <m:rPr>
                        <m:nor/>
                      </m:rPr>
                      <a:rPr lang="fr-FR" sz="3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/>
                      <m:t>×</m:t>
                    </m:r>
                    <m:r>
                      <m:rPr>
                        <m:nor/>
                      </m:rPr>
                      <a:rPr lang="fr-FR" sz="3200" b="0" i="0" smtClean="0"/>
                      <m:t> </m:t>
                    </m:r>
                    <m:r>
                      <a:rPr lang="el-GR" sz="3200" b="1" i="1" dirty="0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fr-FR" sz="3200" b="1" i="1" dirty="0" smtClean="0">
                        <a:latin typeface="Cambria Math" panose="02040503050406030204" pitchFamily="18" charset="0"/>
                      </a:rPr>
                      <m:t>     ,</m:t>
                    </m:r>
                  </m:oMath>
                </a14:m>
                <a:r>
                  <a:rPr lang="el-GR" sz="2000" dirty="0"/>
                  <a:t>ϵ∼</a:t>
                </a:r>
                <a:r>
                  <a:rPr lang="en-US" sz="2000" dirty="0"/>
                  <a:t>N(0,I)</a:t>
                </a:r>
              </a:p>
              <a:p>
                <a:endParaRPr lang="en-US" sz="3200" b="1" dirty="0"/>
              </a:p>
            </p:txBody>
          </p:sp>
        </mc:Choice>
        <mc:Fallback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3048EA14-63A4-6295-BEE3-F1214967E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84" y="5105400"/>
                <a:ext cx="8001000" cy="11948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32720" algn="l"/>
              </a:tabLst>
            </a:pPr>
            <a:r>
              <a:rPr lang="en-US" spc="-10"/>
              <a:t>Reverse</a:t>
            </a:r>
            <a:r>
              <a:rPr lang="en-US" spc="-155"/>
              <a:t> </a:t>
            </a:r>
            <a:r>
              <a:rPr lang="en-US"/>
              <a:t>Denoising</a:t>
            </a:r>
            <a:r>
              <a:rPr lang="en-US" spc="-145"/>
              <a:t> </a:t>
            </a:r>
            <a:r>
              <a:rPr lang="en-US" spc="-10"/>
              <a:t>Process</a:t>
            </a:r>
            <a:r>
              <a:rPr lang="en-US"/>
              <a:t>	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980699" y="1631187"/>
            <a:ext cx="89249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Formal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definition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forward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reverse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processes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steps: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0934" y="74676"/>
            <a:ext cx="80918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7F7F7F"/>
                </a:solidFill>
                <a:latin typeface="Roboto"/>
                <a:cs typeface="Roboto"/>
              </a:rPr>
              <a:t>Tutorial</a:t>
            </a:r>
            <a:r>
              <a:rPr sz="1400" spc="-35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7F7F7F"/>
                </a:solidFill>
                <a:latin typeface="Roboto"/>
                <a:cs typeface="Roboto"/>
              </a:rPr>
              <a:t>on</a:t>
            </a:r>
            <a:r>
              <a:rPr sz="1400" spc="-35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Roboto"/>
                <a:cs typeface="Roboto"/>
              </a:rPr>
              <a:t>Denoising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40" dirty="0">
                <a:solidFill>
                  <a:srgbClr val="7F7F7F"/>
                </a:solidFill>
                <a:latin typeface="Roboto"/>
                <a:cs typeface="Roboto"/>
              </a:rPr>
              <a:t>Diffusion-</a:t>
            </a:r>
            <a:r>
              <a:rPr sz="1400" dirty="0">
                <a:solidFill>
                  <a:srgbClr val="7F7F7F"/>
                </a:solidFill>
                <a:latin typeface="Roboto"/>
                <a:cs typeface="Roboto"/>
              </a:rPr>
              <a:t>based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Roboto"/>
                <a:cs typeface="Roboto"/>
              </a:rPr>
              <a:t>Generative</a:t>
            </a:r>
            <a:r>
              <a:rPr sz="1400" spc="-35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Roboto"/>
                <a:cs typeface="Roboto"/>
              </a:rPr>
              <a:t>Modeling: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Roboto"/>
                <a:cs typeface="Roboto"/>
              </a:rPr>
              <a:t>Foundations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7F7F7F"/>
                </a:solidFill>
                <a:latin typeface="Roboto"/>
                <a:cs typeface="Roboto"/>
              </a:rPr>
              <a:t>and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Roboto"/>
                <a:cs typeface="Roboto"/>
              </a:rPr>
              <a:t>Applications,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7F7F7F"/>
                </a:solidFill>
                <a:latin typeface="Roboto"/>
                <a:cs typeface="Roboto"/>
              </a:rPr>
              <a:t>CVPR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Roboto"/>
                <a:cs typeface="Roboto"/>
              </a:rPr>
              <a:t>2022</a:t>
            </a:r>
            <a:endParaRPr sz="140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57527" y="2136648"/>
            <a:ext cx="9077325" cy="1859280"/>
            <a:chOff x="1557527" y="2136648"/>
            <a:chExt cx="9077325" cy="185928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7527" y="2136648"/>
              <a:ext cx="9076944" cy="185927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577060" y="2158098"/>
              <a:ext cx="1282065" cy="1275080"/>
            </a:xfrm>
            <a:custGeom>
              <a:avLst/>
              <a:gdLst/>
              <a:ahLst/>
              <a:cxnLst/>
              <a:rect l="l" t="t" r="r" b="b"/>
              <a:pathLst>
                <a:path w="1282064" h="1275079">
                  <a:moveTo>
                    <a:pt x="0" y="0"/>
                  </a:moveTo>
                  <a:lnTo>
                    <a:pt x="1281610" y="0"/>
                  </a:lnTo>
                  <a:lnTo>
                    <a:pt x="1281610" y="1274620"/>
                  </a:lnTo>
                  <a:lnTo>
                    <a:pt x="0" y="127462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EE23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7201" y="2443480"/>
              <a:ext cx="635000" cy="635000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370"/>
              </a:spcBef>
            </a:pPr>
            <a:fld id="{81D60167-4931-47E6-BA6A-407CBD079E47}" type="slidenum">
              <a:rPr lang="en-US" spc="-25" smtClean="0"/>
              <a:t>16</a:t>
            </a:fld>
            <a:endParaRPr lang="en-US" spc="-25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1">
                <a:extLst>
                  <a:ext uri="{FF2B5EF4-FFF2-40B4-BE49-F238E27FC236}">
                    <a16:creationId xmlns:a16="http://schemas.microsoft.com/office/drawing/2014/main" id="{93290D7A-76C9-3380-10DB-E2ED8397B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000" y="4766978"/>
                <a:ext cx="7685087" cy="12370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fr-FR" altLang="en-US" sz="2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m:rPr>
                            <m:nor/>
                          </m:rPr>
                          <a:rPr kumimoji="0" lang="fr-FR" altLang="en-US" sz="28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kumimoji="0" lang="fr-FR" altLang="en-US" sz="28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-1</m:t>
                        </m:r>
                      </m:sub>
                    </m:sSub>
                  </m:oMath>
                </a14:m>
                <a:r>
                  <a:rPr kumimoji="0" lang="en-US" altLang="en-US" sz="2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​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2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fr-FR" altLang="en-US" sz="2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sz="2800" b="1" i="1" dirty="0"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rad>
                      </m:den>
                    </m:f>
                  </m:oMath>
                </a14:m>
                <a:r>
                  <a:rPr kumimoji="0" lang="en-US" altLang="en-US" sz="2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/>
                      <m:t>×</m:t>
                    </m:r>
                  </m:oMath>
                </a14:m>
                <a:r>
                  <a:rPr kumimoji="0" lang="en-US" altLang="en-US" sz="2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​</a:t>
                </a:r>
                <a:r>
                  <a:rPr kumimoji="0" lang="en-US" altLang="en-US" sz="4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fr-FR" altLang="en-US" sz="2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0" lang="fr-FR" altLang="en-US" sz="2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0" lang="en-US" altLang="en-US" sz="2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​ −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2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altLang="en-US" sz="28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0" lang="en-US" altLang="en-US" sz="2800" b="1" i="0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Arial" panose="020B0604020202020204" pitchFamily="34" charset="0"/>
                              </a:rPr>
                              <m:t>β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kumimoji="0" lang="en-US" altLang="en-US" sz="2800" b="1" i="0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Arial" panose="020B0604020202020204" pitchFamily="34" charset="0"/>
                              </a:rPr>
                              <m:t>t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0" lang="en-US" altLang="en-US" sz="2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rPr>
                          <m:t>​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altLang="en-US" sz="28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l-GR" sz="2800" b="1" smtClean="0"/>
                                  <m:t>α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kumimoji="0" lang="en-US" altLang="en-US" sz="2800" b="1" i="0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Arial" panose="020B0604020202020204" pitchFamily="34" charset="0"/>
                                  </a:rPr>
                                  <m:t>t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kumimoji="0" lang="en-US" altLang="en-US" sz="2800" b="1" i="0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Arial" panose="020B0604020202020204" pitchFamily="34" charset="0"/>
                              </a:rPr>
                              <m:t>​</m:t>
                            </m:r>
                          </m:e>
                        </m:rad>
                      </m:den>
                    </m:f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en-US" sz="2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​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×</m:t>
                    </m:r>
                  </m:oMath>
                </a14:m>
                <a:r>
                  <a:rPr kumimoji="0" lang="en-US" altLang="en-US" sz="2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n-US" altLang="en-US" sz="2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rPr>
                          <m:t>ϵ</m:t>
                        </m:r>
                      </m:e>
                      <m:sub>
                        <m:r>
                          <m:rPr>
                            <m:nor/>
                          </m:rPr>
                          <a:rPr kumimoji="0" lang="en-US" altLang="en-US" sz="2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rPr>
                          <m:t>θ</m:t>
                        </m:r>
                      </m:sub>
                    </m:sSub>
                  </m:oMath>
                </a14:m>
                <a:r>
                  <a:rPr kumimoji="0" lang="en-US" altLang="en-US" sz="2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fr-FR" altLang="en-US" sz="2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0" lang="fr-FR" altLang="en-US" sz="2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0" lang="en-US" altLang="en-US" sz="2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,t)</a:t>
                </a:r>
                <a:r>
                  <a:rPr kumimoji="0" lang="en-US" altLang="en-US" sz="4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) </a:t>
                </a:r>
                <a:r>
                  <a:rPr kumimoji="0" lang="en-US" altLang="en-US" sz="2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n-US" altLang="en-US" sz="2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rPr>
                          <m:t>σ</m:t>
                        </m:r>
                      </m:e>
                      <m:sub>
                        <m:r>
                          <a:rPr kumimoji="0" lang="fr-FR" altLang="en-US" sz="2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kumimoji="0" lang="fr-FR" altLang="en-US" sz="2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smtClean="0"/>
                      <m:t>×</m:t>
                    </m:r>
                  </m:oMath>
                </a14:m>
                <a:r>
                  <a:rPr kumimoji="0" lang="en-US" altLang="en-US" sz="2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z </a:t>
                </a:r>
              </a:p>
            </p:txBody>
          </p:sp>
        </mc:Choice>
        <mc:Fallback>
          <p:sp>
            <p:nvSpPr>
              <p:cNvPr id="26" name="Rectangle 1">
                <a:extLst>
                  <a:ext uri="{FF2B5EF4-FFF2-40B4-BE49-F238E27FC236}">
                    <a16:creationId xmlns:a16="http://schemas.microsoft.com/office/drawing/2014/main" id="{93290D7A-76C9-3380-10DB-E2ED8397B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4766978"/>
                <a:ext cx="7685087" cy="1237070"/>
              </a:xfrm>
              <a:prstGeom prst="rect">
                <a:avLst/>
              </a:prstGeom>
              <a:blipFill>
                <a:blip r:embed="rId4"/>
                <a:stretch>
                  <a:fillRect t="-5419" r="-63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2">
            <a:extLst>
              <a:ext uri="{FF2B5EF4-FFF2-40B4-BE49-F238E27FC236}">
                <a16:creationId xmlns:a16="http://schemas.microsoft.com/office/drawing/2014/main" id="{9CAEF3F0-6E79-2030-222C-0B138F5E3A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541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AutoShape 3">
            <a:extLst>
              <a:ext uri="{FF2B5EF4-FFF2-40B4-BE49-F238E27FC236}">
                <a16:creationId xmlns:a16="http://schemas.microsoft.com/office/drawing/2014/main" id="{3CBE59DC-27E9-996E-9EAA-49F904E980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84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B2C18379-CA21-A54B-20E2-90AD702FA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6562" y="4712624"/>
            <a:ext cx="30480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​: noisy image at step 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Xt−1​: denoised image at step t−1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βt​: noise variance at step 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αˉt​: cumulative signal preservation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ϵθ​(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​,t): predicted noise by U-Net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σt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​: noise scale for stochasticity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z: standard Gaussian noise sample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32720" algn="l"/>
              </a:tabLst>
            </a:pPr>
            <a:r>
              <a:rPr dirty="0"/>
              <a:t>Denoising</a:t>
            </a:r>
            <a:r>
              <a:rPr spc="-95" dirty="0"/>
              <a:t> </a:t>
            </a:r>
            <a:r>
              <a:rPr dirty="0"/>
              <a:t>Diffusion</a:t>
            </a:r>
            <a:r>
              <a:rPr spc="-90" dirty="0"/>
              <a:t> </a:t>
            </a:r>
            <a:r>
              <a:rPr dirty="0"/>
              <a:t>Models</a:t>
            </a:r>
            <a:r>
              <a:rPr spc="-95" dirty="0"/>
              <a:t> </a:t>
            </a:r>
            <a:r>
              <a:rPr dirty="0"/>
              <a:t>:</a:t>
            </a:r>
            <a:r>
              <a:rPr spc="-105" dirty="0"/>
              <a:t> </a:t>
            </a:r>
            <a:r>
              <a:rPr spc="-10" dirty="0"/>
              <a:t>Training</a:t>
            </a:r>
            <a:r>
              <a:rPr dirty="0"/>
              <a:t>	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370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4020934" y="74676"/>
            <a:ext cx="80918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7F7F7F"/>
                </a:solidFill>
                <a:latin typeface="Roboto"/>
                <a:cs typeface="Roboto"/>
              </a:rPr>
              <a:t>Tutorial</a:t>
            </a:r>
            <a:r>
              <a:rPr sz="1400" spc="-35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7F7F7F"/>
                </a:solidFill>
                <a:latin typeface="Roboto"/>
                <a:cs typeface="Roboto"/>
              </a:rPr>
              <a:t>on</a:t>
            </a:r>
            <a:r>
              <a:rPr sz="1400" spc="-35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Roboto"/>
                <a:cs typeface="Roboto"/>
              </a:rPr>
              <a:t>Denoising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40" dirty="0">
                <a:solidFill>
                  <a:srgbClr val="7F7F7F"/>
                </a:solidFill>
                <a:latin typeface="Roboto"/>
                <a:cs typeface="Roboto"/>
              </a:rPr>
              <a:t>Diffusion-</a:t>
            </a:r>
            <a:r>
              <a:rPr sz="1400" dirty="0">
                <a:solidFill>
                  <a:srgbClr val="7F7F7F"/>
                </a:solidFill>
                <a:latin typeface="Roboto"/>
                <a:cs typeface="Roboto"/>
              </a:rPr>
              <a:t>based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Roboto"/>
                <a:cs typeface="Roboto"/>
              </a:rPr>
              <a:t>Generative</a:t>
            </a:r>
            <a:r>
              <a:rPr sz="1400" spc="-35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Roboto"/>
                <a:cs typeface="Roboto"/>
              </a:rPr>
              <a:t>Modeling: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Roboto"/>
                <a:cs typeface="Roboto"/>
              </a:rPr>
              <a:t>Foundations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7F7F7F"/>
                </a:solidFill>
                <a:latin typeface="Roboto"/>
                <a:cs typeface="Roboto"/>
              </a:rPr>
              <a:t>and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Roboto"/>
                <a:cs typeface="Roboto"/>
              </a:rPr>
              <a:t>Applications,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7F7F7F"/>
                </a:solidFill>
                <a:latin typeface="Roboto"/>
                <a:cs typeface="Roboto"/>
              </a:rPr>
              <a:t>CVPR</a:t>
            </a:r>
            <a:r>
              <a:rPr sz="1400" spc="-30" dirty="0">
                <a:solidFill>
                  <a:srgbClr val="7F7F7F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Roboto"/>
                <a:cs typeface="Roboto"/>
              </a:rPr>
              <a:t>2022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63242F2-6C49-69F3-4792-35A1E25224A8}"/>
              </a:ext>
            </a:extLst>
          </p:cNvPr>
          <p:cNvSpPr txBox="1"/>
          <p:nvPr/>
        </p:nvSpPr>
        <p:spPr>
          <a:xfrm>
            <a:off x="5257800" y="5381512"/>
            <a:ext cx="1676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dirty="0"/>
              <a:t>U-Net</a:t>
            </a:r>
          </a:p>
        </p:txBody>
      </p:sp>
      <p:grpSp>
        <p:nvGrpSpPr>
          <p:cNvPr id="25" name="object 3">
            <a:extLst>
              <a:ext uri="{FF2B5EF4-FFF2-40B4-BE49-F238E27FC236}">
                <a16:creationId xmlns:a16="http://schemas.microsoft.com/office/drawing/2014/main" id="{9E20287A-C93D-5452-4FE6-37A77BD88CDF}"/>
              </a:ext>
            </a:extLst>
          </p:cNvPr>
          <p:cNvGrpSpPr/>
          <p:nvPr/>
        </p:nvGrpSpPr>
        <p:grpSpPr>
          <a:xfrm>
            <a:off x="1524000" y="1967971"/>
            <a:ext cx="9144000" cy="2880995"/>
            <a:chOff x="1524000" y="1548236"/>
            <a:chExt cx="9144000" cy="2880995"/>
          </a:xfrm>
        </p:grpSpPr>
        <p:pic>
          <p:nvPicPr>
            <p:cNvPr id="26" name="object 4">
              <a:extLst>
                <a:ext uri="{FF2B5EF4-FFF2-40B4-BE49-F238E27FC236}">
                  <a16:creationId xmlns:a16="http://schemas.microsoft.com/office/drawing/2014/main" id="{418211E6-029D-9EFA-E0F7-A731F5ECAC0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1548236"/>
              <a:ext cx="9144000" cy="2880507"/>
            </a:xfrm>
            <a:prstGeom prst="rect">
              <a:avLst/>
            </a:prstGeom>
          </p:spPr>
        </p:pic>
        <p:pic>
          <p:nvPicPr>
            <p:cNvPr id="27" name="object 5">
              <a:extLst>
                <a:ext uri="{FF2B5EF4-FFF2-40B4-BE49-F238E27FC236}">
                  <a16:creationId xmlns:a16="http://schemas.microsoft.com/office/drawing/2014/main" id="{429C055E-D24F-1F90-290E-0F6786A9BD9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4895" y="1734311"/>
              <a:ext cx="1170432" cy="1167384"/>
            </a:xfrm>
            <a:prstGeom prst="rect">
              <a:avLst/>
            </a:prstGeom>
          </p:spPr>
        </p:pic>
        <p:pic>
          <p:nvPicPr>
            <p:cNvPr id="28" name="object 6">
              <a:extLst>
                <a:ext uri="{FF2B5EF4-FFF2-40B4-BE49-F238E27FC236}">
                  <a16:creationId xmlns:a16="http://schemas.microsoft.com/office/drawing/2014/main" id="{CD05F73A-7A65-C594-05D4-0485BDE8B07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1360" y="2185415"/>
              <a:ext cx="371856" cy="338327"/>
            </a:xfrm>
            <a:prstGeom prst="rect">
              <a:avLst/>
            </a:prstGeom>
          </p:spPr>
        </p:pic>
        <p:sp>
          <p:nvSpPr>
            <p:cNvPr id="29" name="object 7">
              <a:extLst>
                <a:ext uri="{FF2B5EF4-FFF2-40B4-BE49-F238E27FC236}">
                  <a16:creationId xmlns:a16="http://schemas.microsoft.com/office/drawing/2014/main" id="{48F04B83-632C-58EC-CCD6-8FFD923F2744}"/>
                </a:ext>
              </a:extLst>
            </p:cNvPr>
            <p:cNvSpPr/>
            <p:nvPr/>
          </p:nvSpPr>
          <p:spPr>
            <a:xfrm>
              <a:off x="3506406" y="2231402"/>
              <a:ext cx="206375" cy="343535"/>
            </a:xfrm>
            <a:custGeom>
              <a:avLst/>
              <a:gdLst/>
              <a:ahLst/>
              <a:cxnLst/>
              <a:rect l="l" t="t" r="r" b="b"/>
              <a:pathLst>
                <a:path w="206375" h="343535">
                  <a:moveTo>
                    <a:pt x="205993" y="0"/>
                  </a:moveTo>
                  <a:lnTo>
                    <a:pt x="0" y="0"/>
                  </a:lnTo>
                  <a:lnTo>
                    <a:pt x="0" y="343153"/>
                  </a:lnTo>
                  <a:lnTo>
                    <a:pt x="205993" y="343153"/>
                  </a:lnTo>
                  <a:lnTo>
                    <a:pt x="2059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8">
            <a:extLst>
              <a:ext uri="{FF2B5EF4-FFF2-40B4-BE49-F238E27FC236}">
                <a16:creationId xmlns:a16="http://schemas.microsoft.com/office/drawing/2014/main" id="{C891DCAD-4EAE-FEF9-8B04-F0F299086E67}"/>
              </a:ext>
            </a:extLst>
          </p:cNvPr>
          <p:cNvSpPr txBox="1"/>
          <p:nvPr/>
        </p:nvSpPr>
        <p:spPr>
          <a:xfrm>
            <a:off x="3506406" y="2682696"/>
            <a:ext cx="118745" cy="2705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1600" b="1" spc="-60" dirty="0">
                <a:latin typeface="Malgun Gothic"/>
                <a:cs typeface="Malgun Gothic"/>
              </a:rPr>
              <a:t>T</a:t>
            </a:r>
            <a:endParaRPr sz="1600">
              <a:latin typeface="Malgun Gothic"/>
              <a:cs typeface="Malgun Gothic"/>
            </a:endParaRPr>
          </a:p>
        </p:txBody>
      </p:sp>
      <p:grpSp>
        <p:nvGrpSpPr>
          <p:cNvPr id="31" name="object 9">
            <a:extLst>
              <a:ext uri="{FF2B5EF4-FFF2-40B4-BE49-F238E27FC236}">
                <a16:creationId xmlns:a16="http://schemas.microsoft.com/office/drawing/2014/main" id="{1477ED34-3ECB-09D9-8484-F6B7533CA189}"/>
              </a:ext>
            </a:extLst>
          </p:cNvPr>
          <p:cNvGrpSpPr/>
          <p:nvPr/>
        </p:nvGrpSpPr>
        <p:grpSpPr>
          <a:xfrm>
            <a:off x="1144808" y="2599055"/>
            <a:ext cx="8838565" cy="2430145"/>
            <a:chOff x="1144808" y="2179320"/>
            <a:chExt cx="8838565" cy="2430145"/>
          </a:xfrm>
        </p:grpSpPr>
        <p:sp>
          <p:nvSpPr>
            <p:cNvPr id="32" name="object 10">
              <a:extLst>
                <a:ext uri="{FF2B5EF4-FFF2-40B4-BE49-F238E27FC236}">
                  <a16:creationId xmlns:a16="http://schemas.microsoft.com/office/drawing/2014/main" id="{6D3CFEDE-177B-943F-69A9-DB448EE863FA}"/>
                </a:ext>
              </a:extLst>
            </p:cNvPr>
            <p:cNvSpPr/>
            <p:nvPr/>
          </p:nvSpPr>
          <p:spPr>
            <a:xfrm>
              <a:off x="9973627" y="2997403"/>
              <a:ext cx="0" cy="1602740"/>
            </a:xfrm>
            <a:custGeom>
              <a:avLst/>
              <a:gdLst/>
              <a:ahLst/>
              <a:cxnLst/>
              <a:rect l="l" t="t" r="r" b="b"/>
              <a:pathLst>
                <a:path h="1602739">
                  <a:moveTo>
                    <a:pt x="0" y="0"/>
                  </a:moveTo>
                  <a:lnTo>
                    <a:pt x="1" y="16024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1">
              <a:extLst>
                <a:ext uri="{FF2B5EF4-FFF2-40B4-BE49-F238E27FC236}">
                  <a16:creationId xmlns:a16="http://schemas.microsoft.com/office/drawing/2014/main" id="{E861ACFF-C716-0AFA-06E3-13234EC03080}"/>
                </a:ext>
              </a:extLst>
            </p:cNvPr>
            <p:cNvSpPr/>
            <p:nvPr/>
          </p:nvSpPr>
          <p:spPr>
            <a:xfrm>
              <a:off x="1154422" y="4599799"/>
              <a:ext cx="8819515" cy="0"/>
            </a:xfrm>
            <a:custGeom>
              <a:avLst/>
              <a:gdLst/>
              <a:ahLst/>
              <a:cxnLst/>
              <a:rect l="l" t="t" r="r" b="b"/>
              <a:pathLst>
                <a:path w="8819515">
                  <a:moveTo>
                    <a:pt x="8819205" y="1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2">
              <a:extLst>
                <a:ext uri="{FF2B5EF4-FFF2-40B4-BE49-F238E27FC236}">
                  <a16:creationId xmlns:a16="http://schemas.microsoft.com/office/drawing/2014/main" id="{6E0C4B41-36F2-E0D6-A22A-ADC02686EABF}"/>
                </a:ext>
              </a:extLst>
            </p:cNvPr>
            <p:cNvSpPr/>
            <p:nvPr/>
          </p:nvSpPr>
          <p:spPr>
            <a:xfrm>
              <a:off x="1154333" y="2347442"/>
              <a:ext cx="11430" cy="2185670"/>
            </a:xfrm>
            <a:custGeom>
              <a:avLst/>
              <a:gdLst/>
              <a:ahLst/>
              <a:cxnLst/>
              <a:rect l="l" t="t" r="r" b="b"/>
              <a:pathLst>
                <a:path w="11430" h="2185670">
                  <a:moveTo>
                    <a:pt x="0" y="0"/>
                  </a:moveTo>
                  <a:lnTo>
                    <a:pt x="11200" y="218520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3">
              <a:extLst>
                <a:ext uri="{FF2B5EF4-FFF2-40B4-BE49-F238E27FC236}">
                  <a16:creationId xmlns:a16="http://schemas.microsoft.com/office/drawing/2014/main" id="{91AD7E4D-646C-A6A5-BF99-6A9E1812C387}"/>
                </a:ext>
              </a:extLst>
            </p:cNvPr>
            <p:cNvSpPr/>
            <p:nvPr/>
          </p:nvSpPr>
          <p:spPr>
            <a:xfrm>
              <a:off x="1174984" y="2264498"/>
              <a:ext cx="539750" cy="76200"/>
            </a:xfrm>
            <a:custGeom>
              <a:avLst/>
              <a:gdLst/>
              <a:ahLst/>
              <a:cxnLst/>
              <a:rect l="l" t="t" r="r" b="b"/>
              <a:pathLst>
                <a:path w="539750" h="76200">
                  <a:moveTo>
                    <a:pt x="463543" y="0"/>
                  </a:moveTo>
                  <a:lnTo>
                    <a:pt x="463543" y="76200"/>
                  </a:lnTo>
                  <a:lnTo>
                    <a:pt x="520693" y="47625"/>
                  </a:lnTo>
                  <a:lnTo>
                    <a:pt x="476243" y="47625"/>
                  </a:lnTo>
                  <a:lnTo>
                    <a:pt x="476243" y="28575"/>
                  </a:lnTo>
                  <a:lnTo>
                    <a:pt x="520693" y="28575"/>
                  </a:lnTo>
                  <a:lnTo>
                    <a:pt x="463543" y="0"/>
                  </a:lnTo>
                  <a:close/>
                </a:path>
                <a:path w="539750" h="76200">
                  <a:moveTo>
                    <a:pt x="463543" y="28575"/>
                  </a:moveTo>
                  <a:lnTo>
                    <a:pt x="400056" y="28575"/>
                  </a:lnTo>
                  <a:lnTo>
                    <a:pt x="400056" y="47625"/>
                  </a:lnTo>
                  <a:lnTo>
                    <a:pt x="463543" y="47625"/>
                  </a:lnTo>
                  <a:lnTo>
                    <a:pt x="463543" y="28575"/>
                  </a:lnTo>
                  <a:close/>
                </a:path>
                <a:path w="539750" h="76200">
                  <a:moveTo>
                    <a:pt x="520693" y="28575"/>
                  </a:moveTo>
                  <a:lnTo>
                    <a:pt x="476243" y="28575"/>
                  </a:lnTo>
                  <a:lnTo>
                    <a:pt x="476243" y="47625"/>
                  </a:lnTo>
                  <a:lnTo>
                    <a:pt x="520693" y="47625"/>
                  </a:lnTo>
                  <a:lnTo>
                    <a:pt x="539743" y="38100"/>
                  </a:lnTo>
                  <a:lnTo>
                    <a:pt x="520693" y="28575"/>
                  </a:lnTo>
                  <a:close/>
                </a:path>
                <a:path w="539750" h="76200">
                  <a:moveTo>
                    <a:pt x="342893" y="28575"/>
                  </a:moveTo>
                  <a:lnTo>
                    <a:pt x="266706" y="28575"/>
                  </a:lnTo>
                  <a:lnTo>
                    <a:pt x="266693" y="47625"/>
                  </a:lnTo>
                  <a:lnTo>
                    <a:pt x="342893" y="47625"/>
                  </a:lnTo>
                  <a:lnTo>
                    <a:pt x="342893" y="28575"/>
                  </a:lnTo>
                  <a:close/>
                </a:path>
                <a:path w="539750" h="76200">
                  <a:moveTo>
                    <a:pt x="209543" y="28575"/>
                  </a:moveTo>
                  <a:lnTo>
                    <a:pt x="133356" y="28575"/>
                  </a:lnTo>
                  <a:lnTo>
                    <a:pt x="133356" y="47625"/>
                  </a:lnTo>
                  <a:lnTo>
                    <a:pt x="209543" y="47625"/>
                  </a:lnTo>
                  <a:lnTo>
                    <a:pt x="209543" y="28575"/>
                  </a:lnTo>
                  <a:close/>
                </a:path>
                <a:path w="539750" h="76200">
                  <a:moveTo>
                    <a:pt x="76200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76200" y="47625"/>
                  </a:lnTo>
                  <a:lnTo>
                    <a:pt x="76200" y="28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14">
              <a:extLst>
                <a:ext uri="{FF2B5EF4-FFF2-40B4-BE49-F238E27FC236}">
                  <a16:creationId xmlns:a16="http://schemas.microsoft.com/office/drawing/2014/main" id="{C725512F-BB50-2703-1ABC-5829DFE2705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863" y="2179320"/>
              <a:ext cx="371856" cy="338327"/>
            </a:xfrm>
            <a:prstGeom prst="rect">
              <a:avLst/>
            </a:prstGeom>
          </p:spPr>
        </p:pic>
        <p:sp>
          <p:nvSpPr>
            <p:cNvPr id="37" name="object 15">
              <a:extLst>
                <a:ext uri="{FF2B5EF4-FFF2-40B4-BE49-F238E27FC236}">
                  <a16:creationId xmlns:a16="http://schemas.microsoft.com/office/drawing/2014/main" id="{A7312D1C-E534-5A05-AD76-917C26757DD6}"/>
                </a:ext>
              </a:extLst>
            </p:cNvPr>
            <p:cNvSpPr/>
            <p:nvPr/>
          </p:nvSpPr>
          <p:spPr>
            <a:xfrm>
              <a:off x="3457232" y="2226132"/>
              <a:ext cx="335280" cy="343535"/>
            </a:xfrm>
            <a:custGeom>
              <a:avLst/>
              <a:gdLst/>
              <a:ahLst/>
              <a:cxnLst/>
              <a:rect l="l" t="t" r="r" b="b"/>
              <a:pathLst>
                <a:path w="335279" h="343535">
                  <a:moveTo>
                    <a:pt x="334797" y="0"/>
                  </a:moveTo>
                  <a:lnTo>
                    <a:pt x="0" y="0"/>
                  </a:lnTo>
                  <a:lnTo>
                    <a:pt x="0" y="343166"/>
                  </a:lnTo>
                  <a:lnTo>
                    <a:pt x="334797" y="343166"/>
                  </a:lnTo>
                  <a:lnTo>
                    <a:pt x="3347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16">
            <a:extLst>
              <a:ext uri="{FF2B5EF4-FFF2-40B4-BE49-F238E27FC236}">
                <a16:creationId xmlns:a16="http://schemas.microsoft.com/office/drawing/2014/main" id="{3E8FD006-ECBC-42F5-6C45-2EE525AF8770}"/>
              </a:ext>
            </a:extLst>
          </p:cNvPr>
          <p:cNvSpPr txBox="1"/>
          <p:nvPr/>
        </p:nvSpPr>
        <p:spPr>
          <a:xfrm>
            <a:off x="3477869" y="2663277"/>
            <a:ext cx="207010" cy="27813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0"/>
              </a:spcBef>
            </a:pPr>
            <a:r>
              <a:rPr sz="1550" b="1" i="1" spc="-254" dirty="0">
                <a:latin typeface="Comic Sans MS"/>
                <a:cs typeface="Comic Sans MS"/>
              </a:rPr>
              <a:t>-</a:t>
            </a:r>
            <a:r>
              <a:rPr sz="1600" b="1" spc="-50" dirty="0">
                <a:latin typeface="Malgun Gothic"/>
                <a:cs typeface="Malgun Gothic"/>
              </a:rPr>
              <a:t>1</a:t>
            </a:r>
            <a:endParaRPr sz="1600">
              <a:latin typeface="Malgun Gothic"/>
              <a:cs typeface="Malgun Gothic"/>
            </a:endParaRPr>
          </a:p>
        </p:txBody>
      </p:sp>
      <p:grpSp>
        <p:nvGrpSpPr>
          <p:cNvPr id="39" name="object 17">
            <a:extLst>
              <a:ext uri="{FF2B5EF4-FFF2-40B4-BE49-F238E27FC236}">
                <a16:creationId xmlns:a16="http://schemas.microsoft.com/office/drawing/2014/main" id="{8EA37A58-C8BD-362E-A6A3-317F9BCACA62}"/>
              </a:ext>
            </a:extLst>
          </p:cNvPr>
          <p:cNvGrpSpPr/>
          <p:nvPr/>
        </p:nvGrpSpPr>
        <p:grpSpPr>
          <a:xfrm>
            <a:off x="1767839" y="2102230"/>
            <a:ext cx="1972310" cy="1268095"/>
            <a:chOff x="1767839" y="1682495"/>
            <a:chExt cx="1972310" cy="1268095"/>
          </a:xfrm>
        </p:grpSpPr>
        <p:pic>
          <p:nvPicPr>
            <p:cNvPr id="40" name="object 18">
              <a:extLst>
                <a:ext uri="{FF2B5EF4-FFF2-40B4-BE49-F238E27FC236}">
                  <a16:creationId xmlns:a16="http://schemas.microsoft.com/office/drawing/2014/main" id="{7532D9E4-57A5-00B0-CC9E-BA307CA50A7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8319" y="1682495"/>
              <a:ext cx="1219200" cy="1234439"/>
            </a:xfrm>
            <a:prstGeom prst="rect">
              <a:avLst/>
            </a:prstGeom>
          </p:spPr>
        </p:pic>
        <p:pic>
          <p:nvPicPr>
            <p:cNvPr id="41" name="object 19">
              <a:extLst>
                <a:ext uri="{FF2B5EF4-FFF2-40B4-BE49-F238E27FC236}">
                  <a16:creationId xmlns:a16="http://schemas.microsoft.com/office/drawing/2014/main" id="{E8D6A3DC-9105-0C29-E08B-F3FC868F83E6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7839" y="1685543"/>
              <a:ext cx="1261872" cy="1264919"/>
            </a:xfrm>
            <a:prstGeom prst="rect">
              <a:avLst/>
            </a:prstGeom>
          </p:spPr>
        </p:pic>
        <p:pic>
          <p:nvPicPr>
            <p:cNvPr id="42" name="object 20">
              <a:extLst>
                <a:ext uri="{FF2B5EF4-FFF2-40B4-BE49-F238E27FC236}">
                  <a16:creationId xmlns:a16="http://schemas.microsoft.com/office/drawing/2014/main" id="{FED6973A-519F-0A8A-D651-210ABC25B3F4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27247" y="2179319"/>
              <a:ext cx="371855" cy="335279"/>
            </a:xfrm>
            <a:prstGeom prst="rect">
              <a:avLst/>
            </a:prstGeom>
          </p:spPr>
        </p:pic>
        <p:sp>
          <p:nvSpPr>
            <p:cNvPr id="43" name="object 21">
              <a:extLst>
                <a:ext uri="{FF2B5EF4-FFF2-40B4-BE49-F238E27FC236}">
                  <a16:creationId xmlns:a16="http://schemas.microsoft.com/office/drawing/2014/main" id="{0D632217-5BB4-14E9-EC29-84F9708FFBA7}"/>
                </a:ext>
              </a:extLst>
            </p:cNvPr>
            <p:cNvSpPr/>
            <p:nvPr/>
          </p:nvSpPr>
          <p:spPr>
            <a:xfrm>
              <a:off x="3370034" y="2202001"/>
              <a:ext cx="370205" cy="343535"/>
            </a:xfrm>
            <a:custGeom>
              <a:avLst/>
              <a:gdLst/>
              <a:ahLst/>
              <a:cxnLst/>
              <a:rect l="l" t="t" r="r" b="b"/>
              <a:pathLst>
                <a:path w="370204" h="343535">
                  <a:moveTo>
                    <a:pt x="369595" y="0"/>
                  </a:moveTo>
                  <a:lnTo>
                    <a:pt x="0" y="0"/>
                  </a:lnTo>
                  <a:lnTo>
                    <a:pt x="0" y="22606"/>
                  </a:lnTo>
                  <a:lnTo>
                    <a:pt x="0" y="289306"/>
                  </a:lnTo>
                  <a:lnTo>
                    <a:pt x="0" y="343154"/>
                  </a:lnTo>
                  <a:lnTo>
                    <a:pt x="369595" y="343154"/>
                  </a:lnTo>
                  <a:lnTo>
                    <a:pt x="3695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22">
            <a:extLst>
              <a:ext uri="{FF2B5EF4-FFF2-40B4-BE49-F238E27FC236}">
                <a16:creationId xmlns:a16="http://schemas.microsoft.com/office/drawing/2014/main" id="{134C6B32-F9C6-E7EB-182E-18EAE893E771}"/>
              </a:ext>
            </a:extLst>
          </p:cNvPr>
          <p:cNvSpPr txBox="1"/>
          <p:nvPr/>
        </p:nvSpPr>
        <p:spPr>
          <a:xfrm>
            <a:off x="3377971" y="2657474"/>
            <a:ext cx="143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latin typeface="Malgun Gothic"/>
                <a:cs typeface="Malgun Gothic"/>
              </a:rPr>
              <a:t>0</a:t>
            </a:r>
            <a:endParaRPr sz="1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32720" algn="l"/>
              </a:tabLst>
            </a:pPr>
            <a:r>
              <a:rPr spc="-10" dirty="0"/>
              <a:t>Results</a:t>
            </a:r>
            <a:r>
              <a:rPr dirty="0"/>
              <a:t>	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0584" y="1548320"/>
            <a:ext cx="11652250" cy="5104130"/>
            <a:chOff x="100584" y="1548320"/>
            <a:chExt cx="11652250" cy="51041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8388" y="1548320"/>
              <a:ext cx="8543823" cy="51036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84" y="3267456"/>
              <a:ext cx="1783080" cy="16642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80717" y="3581527"/>
              <a:ext cx="1327785" cy="1037590"/>
            </a:xfrm>
            <a:custGeom>
              <a:avLst/>
              <a:gdLst/>
              <a:ahLst/>
              <a:cxnLst/>
              <a:rect l="l" t="t" r="r" b="b"/>
              <a:pathLst>
                <a:path w="1327785" h="1037589">
                  <a:moveTo>
                    <a:pt x="0" y="266767"/>
                  </a:moveTo>
                  <a:lnTo>
                    <a:pt x="1031930" y="266767"/>
                  </a:lnTo>
                  <a:lnTo>
                    <a:pt x="1031930" y="0"/>
                  </a:lnTo>
                  <a:lnTo>
                    <a:pt x="1327670" y="518598"/>
                  </a:lnTo>
                  <a:lnTo>
                    <a:pt x="1031930" y="1037200"/>
                  </a:lnTo>
                  <a:lnTo>
                    <a:pt x="1031930" y="770430"/>
                  </a:lnTo>
                  <a:lnTo>
                    <a:pt x="0" y="770430"/>
                  </a:lnTo>
                  <a:lnTo>
                    <a:pt x="0" y="266767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00465" y="3949700"/>
            <a:ext cx="944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Malgun Gothic"/>
                <a:cs typeface="Malgun Gothic"/>
              </a:rPr>
              <a:t>Diffusion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370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370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32720" algn="l"/>
              </a:tabLst>
            </a:pPr>
            <a:r>
              <a:rPr dirty="0"/>
              <a:t>Diffusion</a:t>
            </a:r>
            <a:r>
              <a:rPr spc="-130" dirty="0"/>
              <a:t> </a:t>
            </a:r>
            <a:r>
              <a:rPr spc="-20" dirty="0"/>
              <a:t>Model</a:t>
            </a:r>
            <a:r>
              <a:rPr dirty="0"/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6153" y="1679956"/>
            <a:ext cx="9785985" cy="429006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12420" indent="-29972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12420" algn="l"/>
              </a:tabLst>
            </a:pPr>
            <a:r>
              <a:rPr sz="2800" spc="-20" dirty="0">
                <a:solidFill>
                  <a:srgbClr val="1F1F1F"/>
                </a:solidFill>
                <a:latin typeface="Calibri"/>
                <a:cs typeface="Calibri"/>
              </a:rPr>
              <a:t>Pros</a:t>
            </a:r>
            <a:endParaRPr sz="2800">
              <a:latin typeface="Calibri"/>
              <a:cs typeface="Calibri"/>
            </a:endParaRPr>
          </a:p>
          <a:p>
            <a:pPr marL="698500" marR="5080" lvl="1" indent="-300355">
              <a:lnSpc>
                <a:spcPts val="3310"/>
              </a:lnSpc>
              <a:spcBef>
                <a:spcPts val="680"/>
              </a:spcBef>
              <a:buFont typeface="Arial MT"/>
              <a:buChar char="•"/>
              <a:tabLst>
                <a:tab pos="698500" algn="l"/>
              </a:tabLst>
            </a:pP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Intuitive</a:t>
            </a:r>
            <a:r>
              <a:rPr sz="28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D0D0D"/>
                </a:solidFill>
                <a:latin typeface="Calibri"/>
                <a:cs typeface="Calibri"/>
              </a:rPr>
              <a:t>Understanding:</a:t>
            </a:r>
            <a:r>
              <a:rPr sz="28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Diffusion</a:t>
            </a:r>
            <a:r>
              <a:rPr sz="28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8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pixel</a:t>
            </a:r>
            <a:r>
              <a:rPr sz="28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space</a:t>
            </a:r>
            <a:r>
              <a:rPr sz="28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directly</a:t>
            </a:r>
            <a:r>
              <a:rPr sz="28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D0D0D"/>
                </a:solidFill>
                <a:latin typeface="Calibri"/>
                <a:cs typeface="Calibri"/>
              </a:rPr>
              <a:t>affects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image</a:t>
            </a:r>
            <a:r>
              <a:rPr sz="28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pixels,</a:t>
            </a:r>
            <a:r>
              <a:rPr sz="28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making</a:t>
            </a:r>
            <a:r>
              <a:rPr sz="28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8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changes</a:t>
            </a:r>
            <a:r>
              <a:rPr sz="28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visually</a:t>
            </a:r>
            <a:r>
              <a:rPr sz="28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easy</a:t>
            </a:r>
            <a:r>
              <a:rPr sz="28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8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D0D0D"/>
                </a:solidFill>
                <a:latin typeface="Calibri"/>
                <a:cs typeface="Calibri"/>
              </a:rPr>
              <a:t>understand.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25"/>
              </a:spcBef>
              <a:buClr>
                <a:srgbClr val="0D0D0D"/>
              </a:buClr>
              <a:buFont typeface="Arial MT"/>
              <a:buChar char="•"/>
            </a:pPr>
            <a:endParaRPr sz="2800">
              <a:latin typeface="Calibri"/>
              <a:cs typeface="Calibri"/>
            </a:endParaRPr>
          </a:p>
          <a:p>
            <a:pPr marL="312420" indent="-2997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12420" algn="l"/>
              </a:tabLst>
            </a:pPr>
            <a:r>
              <a:rPr sz="2800" spc="-20" dirty="0">
                <a:solidFill>
                  <a:srgbClr val="1F1F1F"/>
                </a:solidFill>
                <a:latin typeface="Calibri"/>
                <a:cs typeface="Calibri"/>
              </a:rPr>
              <a:t>Cons</a:t>
            </a:r>
            <a:endParaRPr sz="2800">
              <a:latin typeface="Calibri"/>
              <a:cs typeface="Calibri"/>
            </a:endParaRPr>
          </a:p>
          <a:p>
            <a:pPr marL="697865" lvl="1" indent="-29972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697865" algn="l"/>
              </a:tabLst>
            </a:pP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Computational</a:t>
            </a:r>
            <a:r>
              <a:rPr sz="2800" spc="-1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D0D0D"/>
                </a:solidFill>
                <a:latin typeface="Calibri"/>
                <a:cs typeface="Calibri"/>
              </a:rPr>
              <a:t>Cost</a:t>
            </a:r>
            <a:endParaRPr sz="2800">
              <a:latin typeface="Calibri"/>
              <a:cs typeface="Calibri"/>
            </a:endParaRPr>
          </a:p>
          <a:p>
            <a:pPr marL="398145">
              <a:lnSpc>
                <a:spcPct val="100000"/>
              </a:lnSpc>
              <a:spcBef>
                <a:spcPts val="550"/>
              </a:spcBef>
            </a:pP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:</a:t>
            </a:r>
            <a:r>
              <a:rPr sz="28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8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larger</a:t>
            </a:r>
            <a:r>
              <a:rPr sz="28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8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number</a:t>
            </a:r>
            <a:r>
              <a:rPr sz="28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8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pixels,</a:t>
            </a:r>
            <a:r>
              <a:rPr sz="28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8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greater</a:t>
            </a:r>
            <a:r>
              <a:rPr sz="28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800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D0D0D"/>
                </a:solidFill>
                <a:latin typeface="Calibri"/>
                <a:cs typeface="Calibri"/>
              </a:rPr>
              <a:t>computation.</a:t>
            </a:r>
            <a:endParaRPr sz="2800">
              <a:latin typeface="Calibri"/>
              <a:cs typeface="Calibri"/>
            </a:endParaRPr>
          </a:p>
          <a:p>
            <a:pPr marL="697865" lvl="1" indent="-29972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697865" algn="l"/>
              </a:tabLst>
            </a:pP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Memory</a:t>
            </a:r>
            <a:r>
              <a:rPr sz="28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D0D0D"/>
                </a:solidFill>
                <a:latin typeface="Calibri"/>
                <a:cs typeface="Calibri"/>
              </a:rPr>
              <a:t>Usage</a:t>
            </a:r>
            <a:endParaRPr sz="2800">
              <a:latin typeface="Calibri"/>
              <a:cs typeface="Calibri"/>
            </a:endParaRPr>
          </a:p>
          <a:p>
            <a:pPr marL="398145">
              <a:lnSpc>
                <a:spcPct val="100000"/>
              </a:lnSpc>
              <a:spcBef>
                <a:spcPts val="525"/>
              </a:spcBef>
            </a:pP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:</a:t>
            </a:r>
            <a:r>
              <a:rPr sz="28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Handling</a:t>
            </a:r>
            <a:r>
              <a:rPr sz="28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D0D0D"/>
                </a:solidFill>
                <a:latin typeface="Calibri"/>
                <a:cs typeface="Calibri"/>
              </a:rPr>
              <a:t>high-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resolution</a:t>
            </a:r>
            <a:r>
              <a:rPr sz="28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images</a:t>
            </a:r>
            <a:r>
              <a:rPr sz="2800" spc="-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requires</a:t>
            </a:r>
            <a:r>
              <a:rPr sz="28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D0D0D"/>
                </a:solidFill>
                <a:latin typeface="Calibri"/>
                <a:cs typeface="Calibri"/>
              </a:rPr>
              <a:t>substantial</a:t>
            </a:r>
            <a:r>
              <a:rPr sz="28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D0D0D"/>
                </a:solidFill>
                <a:latin typeface="Calibri"/>
                <a:cs typeface="Calibri"/>
              </a:rPr>
              <a:t>memory.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4D414-5107-3D2E-17DA-4A883033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>
            <a:extLst>
              <a:ext uri="{FF2B5EF4-FFF2-40B4-BE49-F238E27FC236}">
                <a16:creationId xmlns:a16="http://schemas.microsoft.com/office/drawing/2014/main" id="{D8C324C3-8387-106B-F8B7-D172677E5884}"/>
              </a:ext>
            </a:extLst>
          </p:cNvPr>
          <p:cNvSpPr txBox="1"/>
          <p:nvPr/>
        </p:nvSpPr>
        <p:spPr>
          <a:xfrm>
            <a:off x="762000" y="152400"/>
            <a:ext cx="4191000" cy="1532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4560"/>
              </a:lnSpc>
              <a:spcBef>
                <a:spcPct val="0"/>
              </a:spcBef>
            </a:pPr>
            <a:r>
              <a:rPr lang="en-US" sz="4400" dirty="0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Table of Content</a:t>
            </a:r>
            <a:endParaRPr lang="en-US" sz="5400" dirty="0">
              <a:solidFill>
                <a:srgbClr val="000000"/>
              </a:solidFill>
              <a:latin typeface="Neue Machina"/>
              <a:ea typeface="Neue Machina"/>
              <a:cs typeface="Neue Machina"/>
              <a:sym typeface="Neue Machina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5548B435-EB5C-0FA4-1B3A-30CD88591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584686"/>
              </p:ext>
            </p:extLst>
          </p:nvPr>
        </p:nvGraphicFramePr>
        <p:xfrm>
          <a:off x="685800" y="2141028"/>
          <a:ext cx="10896599" cy="3650172"/>
        </p:xfrm>
        <a:graphic>
          <a:graphicData uri="http://schemas.openxmlformats.org/drawingml/2006/table">
            <a:tbl>
              <a:tblPr/>
              <a:tblGrid>
                <a:gridCol w="976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46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36922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M Serif Display"/>
                          <a:cs typeface="Arial" panose="020B0604020202020204" pitchFamily="34" charset="0"/>
                          <a:sym typeface="DM Serif Display"/>
                        </a:rPr>
                        <a:t>01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Open Sans"/>
                          <a:cs typeface="Arial" panose="020B0604020202020204" pitchFamily="34" charset="0"/>
                          <a:sym typeface="Open Sans"/>
                        </a:rPr>
                        <a:t>Introduction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M Serif Display"/>
                          <a:cs typeface="Arial" panose="020B0604020202020204" pitchFamily="34" charset="0"/>
                          <a:sym typeface="DM Serif Display"/>
                        </a:rPr>
                        <a:t>04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Practical Implementation:</a:t>
                      </a: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 Theory to Code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9552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M Serif Display"/>
                          <a:cs typeface="Arial" panose="020B0604020202020204" pitchFamily="34" charset="0"/>
                          <a:sym typeface="DM Serif Display"/>
                        </a:rPr>
                        <a:t>02</a:t>
                      </a:r>
                      <a:endParaRPr lang="en-US" sz="1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Diffusion Models and Their Principles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M Serif Display"/>
                          <a:cs typeface="Arial" panose="020B0604020202020204" pitchFamily="34" charset="0"/>
                          <a:sym typeface="DM Serif Display"/>
                        </a:rPr>
                        <a:t>05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Adapting Diffusion Models for Your Task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9552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M Serif Display"/>
                          <a:cs typeface="Arial" panose="020B0604020202020204" pitchFamily="34" charset="0"/>
                          <a:sym typeface="DM Serif Display"/>
                        </a:rPr>
                        <a:t>03</a:t>
                      </a:r>
                      <a:endParaRPr lang="en-US" sz="1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Architecture Behind Diffusion Models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M Serif Display"/>
                          <a:cs typeface="Arial" panose="020B0604020202020204" pitchFamily="34" charset="0"/>
                          <a:sym typeface="DM Serif Display"/>
                        </a:rPr>
                        <a:t>06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Open Sans"/>
                          <a:cs typeface="Arial" panose="020B0604020202020204" pitchFamily="34" charset="0"/>
                          <a:sym typeface="Open Sans"/>
                        </a:rPr>
                        <a:t>Conclusion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8250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32720" algn="l"/>
              </a:tabLst>
            </a:pPr>
            <a:r>
              <a:rPr dirty="0"/>
              <a:t>Latent</a:t>
            </a:r>
            <a:r>
              <a:rPr spc="-160" dirty="0"/>
              <a:t> </a:t>
            </a:r>
            <a:r>
              <a:rPr dirty="0"/>
              <a:t>Diffusion</a:t>
            </a:r>
            <a:r>
              <a:rPr spc="-160" dirty="0"/>
              <a:t> </a:t>
            </a:r>
            <a:r>
              <a:rPr spc="-10" dirty="0"/>
              <a:t>Model</a:t>
            </a:r>
            <a:r>
              <a:rPr dirty="0"/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6153" y="1747011"/>
            <a:ext cx="9502775" cy="136652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41300" marR="5080" indent="-228600">
              <a:lnSpc>
                <a:spcPct val="101400"/>
              </a:lnSpc>
              <a:spcBef>
                <a:spcPts val="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Latent</a:t>
            </a:r>
            <a:r>
              <a:rPr sz="28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spaces</a:t>
            </a:r>
            <a:r>
              <a:rPr sz="28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typically</a:t>
            </a:r>
            <a:r>
              <a:rPr sz="2800" spc="-9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have</a:t>
            </a:r>
            <a:r>
              <a:rPr sz="28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lower</a:t>
            </a:r>
            <a:r>
              <a:rPr sz="2800" spc="-8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dimensions</a:t>
            </a:r>
            <a:r>
              <a:rPr sz="2800" spc="-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than</a:t>
            </a:r>
            <a:r>
              <a:rPr sz="28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pixel</a:t>
            </a:r>
            <a:r>
              <a:rPr sz="2800" spc="-9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D0D0D"/>
                </a:solidFill>
                <a:latin typeface="Calibri"/>
                <a:cs typeface="Calibri"/>
              </a:rPr>
              <a:t>spaces,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resulting</a:t>
            </a:r>
            <a:r>
              <a:rPr sz="28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8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lower</a:t>
            </a:r>
            <a:r>
              <a:rPr sz="28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D0D0D"/>
                </a:solidFill>
                <a:latin typeface="Calibri"/>
                <a:cs typeface="Calibri"/>
              </a:rPr>
              <a:t>computational</a:t>
            </a:r>
            <a:r>
              <a:rPr sz="28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D0D0D"/>
                </a:solidFill>
                <a:latin typeface="Calibri"/>
                <a:cs typeface="Calibri"/>
              </a:rPr>
              <a:t>costs.</a:t>
            </a:r>
            <a:endParaRPr sz="28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697230" algn="l"/>
              </a:tabLst>
            </a:pPr>
            <a:r>
              <a:rPr sz="2800" dirty="0">
                <a:solidFill>
                  <a:srgbClr val="1F1F1F"/>
                </a:solidFill>
                <a:latin typeface="Calibri"/>
                <a:cs typeface="Calibri"/>
              </a:rPr>
              <a:t>Pixel</a:t>
            </a:r>
            <a:r>
              <a:rPr sz="2800" spc="-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F1F1F"/>
                </a:solidFill>
                <a:latin typeface="Calibri"/>
                <a:cs typeface="Calibri"/>
              </a:rPr>
              <a:t>Space</a:t>
            </a:r>
            <a:r>
              <a:rPr sz="2800" spc="-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F1F1F"/>
                </a:solidFill>
                <a:latin typeface="Calibri"/>
                <a:cs typeface="Calibri"/>
              </a:rPr>
              <a:t>&gt;&gt;</a:t>
            </a:r>
            <a:r>
              <a:rPr sz="28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F1F1F"/>
                </a:solidFill>
                <a:latin typeface="Calibri"/>
                <a:cs typeface="Calibri"/>
              </a:rPr>
              <a:t>Latent</a:t>
            </a:r>
            <a:r>
              <a:rPr sz="2800" spc="-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1F1F1F"/>
                </a:solidFill>
                <a:latin typeface="Calibri"/>
                <a:cs typeface="Calibri"/>
              </a:rPr>
              <a:t>Space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8486" y="5152758"/>
            <a:ext cx="4834267" cy="601306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308159" y="4431137"/>
          <a:ext cx="5309233" cy="17703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3919">
                <a:tc>
                  <a:txBody>
                    <a:bodyPr/>
                    <a:lstStyle/>
                    <a:p>
                      <a:pPr marR="690245" algn="ctr">
                        <a:lnSpc>
                          <a:spcPts val="2815"/>
                        </a:lnSpc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Pixel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0" algn="ctr">
                        <a:lnSpc>
                          <a:spcPts val="2765"/>
                        </a:lnSpc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Noise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9615" algn="ctr">
                        <a:lnSpc>
                          <a:spcPts val="2765"/>
                        </a:lnSpc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Pixel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R="688975" algn="ctr">
                        <a:lnSpc>
                          <a:spcPct val="100000"/>
                        </a:lnSpc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Latent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98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R="25400" algn="ctr">
                        <a:lnSpc>
                          <a:spcPct val="100000"/>
                        </a:lnSpc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Noise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35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730250" algn="ctr">
                        <a:lnSpc>
                          <a:spcPct val="100000"/>
                        </a:lnSpc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Latent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033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8486" y="3760749"/>
            <a:ext cx="4834267" cy="60130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370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6153" y="1747011"/>
            <a:ext cx="10627360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41300" marR="5080" indent="-228600">
              <a:lnSpc>
                <a:spcPct val="101400"/>
              </a:lnSpc>
              <a:spcBef>
                <a:spcPts val="50"/>
              </a:spcBef>
              <a:buChar char="•"/>
              <a:tabLst>
                <a:tab pos="241300" algn="l"/>
                <a:tab pos="312420" algn="l"/>
              </a:tabLst>
            </a:pPr>
            <a:r>
              <a:rPr sz="2800" dirty="0">
                <a:solidFill>
                  <a:srgbClr val="0D0D0D"/>
                </a:solidFill>
                <a:latin typeface="Arial MT"/>
                <a:cs typeface="Arial MT"/>
              </a:rPr>
              <a:t>	</a:t>
            </a:r>
            <a:r>
              <a:rPr sz="2800" spc="-10" dirty="0">
                <a:solidFill>
                  <a:srgbClr val="0D0D0D"/>
                </a:solidFill>
                <a:latin typeface="Calibri"/>
                <a:cs typeface="Calibri"/>
              </a:rPr>
              <a:t>Autoencoders</a:t>
            </a:r>
            <a:r>
              <a:rPr sz="28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can</a:t>
            </a:r>
            <a:r>
              <a:rPr sz="28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be</a:t>
            </a:r>
            <a:r>
              <a:rPr sz="28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particularly</a:t>
            </a:r>
            <a:r>
              <a:rPr sz="28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valuable</a:t>
            </a:r>
            <a:r>
              <a:rPr sz="28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as</a:t>
            </a:r>
            <a:r>
              <a:rPr sz="28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they</a:t>
            </a:r>
            <a:r>
              <a:rPr sz="28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enable</a:t>
            </a:r>
            <a:r>
              <a:rPr sz="28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a</a:t>
            </a:r>
            <a:r>
              <a:rPr sz="28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D0D0D"/>
                </a:solidFill>
                <a:latin typeface="Calibri"/>
                <a:cs typeface="Calibri"/>
              </a:rPr>
              <a:t>compressed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yet</a:t>
            </a:r>
            <a:r>
              <a:rPr sz="28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D0D0D"/>
                </a:solidFill>
                <a:latin typeface="Calibri"/>
                <a:cs typeface="Calibri"/>
              </a:rPr>
              <a:t>remaining</a:t>
            </a:r>
            <a:r>
              <a:rPr sz="2800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semantic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conceptual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meaning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image</a:t>
            </a:r>
            <a:r>
              <a:rPr sz="2800" spc="-10" dirty="0">
                <a:solidFill>
                  <a:srgbClr val="0D0D0D"/>
                </a:solidFill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48328" y="2978683"/>
            <a:ext cx="4581525" cy="2340610"/>
            <a:chOff x="3848328" y="2978683"/>
            <a:chExt cx="4581525" cy="2340610"/>
          </a:xfrm>
        </p:grpSpPr>
        <p:sp>
          <p:nvSpPr>
            <p:cNvPr id="4" name="object 4"/>
            <p:cNvSpPr/>
            <p:nvPr/>
          </p:nvSpPr>
          <p:spPr>
            <a:xfrm>
              <a:off x="3854678" y="2985033"/>
              <a:ext cx="603250" cy="2327910"/>
            </a:xfrm>
            <a:custGeom>
              <a:avLst/>
              <a:gdLst/>
              <a:ahLst/>
              <a:cxnLst/>
              <a:rect l="l" t="t" r="r" b="b"/>
              <a:pathLst>
                <a:path w="603250" h="2327910">
                  <a:moveTo>
                    <a:pt x="602678" y="0"/>
                  </a:moveTo>
                  <a:lnTo>
                    <a:pt x="0" y="0"/>
                  </a:lnTo>
                  <a:lnTo>
                    <a:pt x="0" y="2327567"/>
                  </a:lnTo>
                  <a:lnTo>
                    <a:pt x="602678" y="2327567"/>
                  </a:lnTo>
                  <a:lnTo>
                    <a:pt x="60267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54678" y="2985033"/>
              <a:ext cx="603250" cy="2327910"/>
            </a:xfrm>
            <a:custGeom>
              <a:avLst/>
              <a:gdLst/>
              <a:ahLst/>
              <a:cxnLst/>
              <a:rect l="l" t="t" r="r" b="b"/>
              <a:pathLst>
                <a:path w="603250" h="2327910">
                  <a:moveTo>
                    <a:pt x="0" y="0"/>
                  </a:moveTo>
                  <a:lnTo>
                    <a:pt x="602673" y="0"/>
                  </a:lnTo>
                  <a:lnTo>
                    <a:pt x="602673" y="2327561"/>
                  </a:lnTo>
                  <a:lnTo>
                    <a:pt x="0" y="232756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20748" y="2985033"/>
              <a:ext cx="603250" cy="2327910"/>
            </a:xfrm>
            <a:custGeom>
              <a:avLst/>
              <a:gdLst/>
              <a:ahLst/>
              <a:cxnLst/>
              <a:rect l="l" t="t" r="r" b="b"/>
              <a:pathLst>
                <a:path w="603250" h="2327910">
                  <a:moveTo>
                    <a:pt x="602665" y="0"/>
                  </a:moveTo>
                  <a:lnTo>
                    <a:pt x="0" y="0"/>
                  </a:lnTo>
                  <a:lnTo>
                    <a:pt x="0" y="2327567"/>
                  </a:lnTo>
                  <a:lnTo>
                    <a:pt x="602665" y="2327567"/>
                  </a:lnTo>
                  <a:lnTo>
                    <a:pt x="60266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20748" y="2985033"/>
              <a:ext cx="603250" cy="2327910"/>
            </a:xfrm>
            <a:custGeom>
              <a:avLst/>
              <a:gdLst/>
              <a:ahLst/>
              <a:cxnLst/>
              <a:rect l="l" t="t" r="r" b="b"/>
              <a:pathLst>
                <a:path w="603250" h="2327910">
                  <a:moveTo>
                    <a:pt x="0" y="0"/>
                  </a:moveTo>
                  <a:lnTo>
                    <a:pt x="602673" y="0"/>
                  </a:lnTo>
                  <a:lnTo>
                    <a:pt x="602673" y="2327561"/>
                  </a:lnTo>
                  <a:lnTo>
                    <a:pt x="0" y="232756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39548" y="3423031"/>
              <a:ext cx="603250" cy="1451610"/>
            </a:xfrm>
            <a:custGeom>
              <a:avLst/>
              <a:gdLst/>
              <a:ahLst/>
              <a:cxnLst/>
              <a:rect l="l" t="t" r="r" b="b"/>
              <a:pathLst>
                <a:path w="603250" h="1451610">
                  <a:moveTo>
                    <a:pt x="602665" y="0"/>
                  </a:moveTo>
                  <a:lnTo>
                    <a:pt x="0" y="0"/>
                  </a:lnTo>
                  <a:lnTo>
                    <a:pt x="0" y="1451571"/>
                  </a:lnTo>
                  <a:lnTo>
                    <a:pt x="602665" y="1451571"/>
                  </a:lnTo>
                  <a:lnTo>
                    <a:pt x="60266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39548" y="3423031"/>
              <a:ext cx="603250" cy="1451610"/>
            </a:xfrm>
            <a:custGeom>
              <a:avLst/>
              <a:gdLst/>
              <a:ahLst/>
              <a:cxnLst/>
              <a:rect l="l" t="t" r="r" b="b"/>
              <a:pathLst>
                <a:path w="603250" h="1451610">
                  <a:moveTo>
                    <a:pt x="0" y="0"/>
                  </a:moveTo>
                  <a:lnTo>
                    <a:pt x="602673" y="0"/>
                  </a:lnTo>
                  <a:lnTo>
                    <a:pt x="602673" y="1451580"/>
                  </a:lnTo>
                  <a:lnTo>
                    <a:pt x="0" y="14515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57357" y="2985033"/>
              <a:ext cx="1382395" cy="2327910"/>
            </a:xfrm>
            <a:custGeom>
              <a:avLst/>
              <a:gdLst/>
              <a:ahLst/>
              <a:cxnLst/>
              <a:rect l="l" t="t" r="r" b="b"/>
              <a:pathLst>
                <a:path w="1382395" h="2327910">
                  <a:moveTo>
                    <a:pt x="0" y="0"/>
                  </a:moveTo>
                  <a:lnTo>
                    <a:pt x="0" y="2327567"/>
                  </a:lnTo>
                  <a:lnTo>
                    <a:pt x="1382191" y="1891080"/>
                  </a:lnTo>
                  <a:lnTo>
                    <a:pt x="1382191" y="436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57358" y="2985033"/>
              <a:ext cx="1382395" cy="2327910"/>
            </a:xfrm>
            <a:custGeom>
              <a:avLst/>
              <a:gdLst/>
              <a:ahLst/>
              <a:cxnLst/>
              <a:rect l="l" t="t" r="r" b="b"/>
              <a:pathLst>
                <a:path w="1382395" h="2327910">
                  <a:moveTo>
                    <a:pt x="0" y="0"/>
                  </a:moveTo>
                  <a:lnTo>
                    <a:pt x="1382190" y="436482"/>
                  </a:lnTo>
                  <a:lnTo>
                    <a:pt x="1382190" y="1891081"/>
                  </a:lnTo>
                  <a:lnTo>
                    <a:pt x="0" y="232756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42214" y="2985033"/>
              <a:ext cx="1382395" cy="2327910"/>
            </a:xfrm>
            <a:custGeom>
              <a:avLst/>
              <a:gdLst/>
              <a:ahLst/>
              <a:cxnLst/>
              <a:rect l="l" t="t" r="r" b="b"/>
              <a:pathLst>
                <a:path w="1382395" h="2327910">
                  <a:moveTo>
                    <a:pt x="1382191" y="0"/>
                  </a:moveTo>
                  <a:lnTo>
                    <a:pt x="0" y="436486"/>
                  </a:lnTo>
                  <a:lnTo>
                    <a:pt x="0" y="1891080"/>
                  </a:lnTo>
                  <a:lnTo>
                    <a:pt x="1382191" y="2327567"/>
                  </a:lnTo>
                  <a:lnTo>
                    <a:pt x="1382191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42214" y="2985033"/>
              <a:ext cx="1382395" cy="2327910"/>
            </a:xfrm>
            <a:custGeom>
              <a:avLst/>
              <a:gdLst/>
              <a:ahLst/>
              <a:cxnLst/>
              <a:rect l="l" t="t" r="r" b="b"/>
              <a:pathLst>
                <a:path w="1382395" h="2327910">
                  <a:moveTo>
                    <a:pt x="1382190" y="0"/>
                  </a:moveTo>
                  <a:lnTo>
                    <a:pt x="0" y="436482"/>
                  </a:lnTo>
                  <a:lnTo>
                    <a:pt x="0" y="1891081"/>
                  </a:lnTo>
                  <a:lnTo>
                    <a:pt x="1382190" y="2327561"/>
                  </a:lnTo>
                  <a:lnTo>
                    <a:pt x="1382190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3392" y="3514344"/>
            <a:ext cx="1258824" cy="126796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39783" y="3514344"/>
            <a:ext cx="1258824" cy="126796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627918" y="3925316"/>
            <a:ext cx="1040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Encoder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97701" y="3925316"/>
            <a:ext cx="1070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Decoder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41277" y="5491988"/>
            <a:ext cx="2199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Compressed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87102" y="3965130"/>
            <a:ext cx="347345" cy="367665"/>
          </a:xfrm>
          <a:custGeom>
            <a:avLst/>
            <a:gdLst/>
            <a:ahLst/>
            <a:cxnLst/>
            <a:rect l="l" t="t" r="r" b="b"/>
            <a:pathLst>
              <a:path w="347345" h="367664">
                <a:moveTo>
                  <a:pt x="0" y="91839"/>
                </a:moveTo>
                <a:lnTo>
                  <a:pt x="173620" y="91839"/>
                </a:lnTo>
                <a:lnTo>
                  <a:pt x="173620" y="0"/>
                </a:lnTo>
                <a:lnTo>
                  <a:pt x="347240" y="183679"/>
                </a:lnTo>
                <a:lnTo>
                  <a:pt x="173620" y="367358"/>
                </a:lnTo>
                <a:lnTo>
                  <a:pt x="173620" y="275518"/>
                </a:lnTo>
                <a:lnTo>
                  <a:pt x="0" y="275518"/>
                </a:lnTo>
                <a:lnTo>
                  <a:pt x="0" y="9183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08085" y="3965130"/>
            <a:ext cx="347345" cy="367665"/>
          </a:xfrm>
          <a:custGeom>
            <a:avLst/>
            <a:gdLst/>
            <a:ahLst/>
            <a:cxnLst/>
            <a:rect l="l" t="t" r="r" b="b"/>
            <a:pathLst>
              <a:path w="347345" h="367664">
                <a:moveTo>
                  <a:pt x="0" y="91839"/>
                </a:moveTo>
                <a:lnTo>
                  <a:pt x="173620" y="91839"/>
                </a:lnTo>
                <a:lnTo>
                  <a:pt x="173620" y="0"/>
                </a:lnTo>
                <a:lnTo>
                  <a:pt x="347240" y="183679"/>
                </a:lnTo>
                <a:lnTo>
                  <a:pt x="173620" y="367358"/>
                </a:lnTo>
                <a:lnTo>
                  <a:pt x="173620" y="275518"/>
                </a:lnTo>
                <a:lnTo>
                  <a:pt x="0" y="275518"/>
                </a:lnTo>
                <a:lnTo>
                  <a:pt x="0" y="9183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83731" y="4622304"/>
            <a:ext cx="114300" cy="862965"/>
          </a:xfrm>
          <a:custGeom>
            <a:avLst/>
            <a:gdLst/>
            <a:ahLst/>
            <a:cxnLst/>
            <a:rect l="l" t="t" r="r" b="b"/>
            <a:pathLst>
              <a:path w="114300" h="862964">
                <a:moveTo>
                  <a:pt x="38100" y="748474"/>
                </a:moveTo>
                <a:lnTo>
                  <a:pt x="0" y="748474"/>
                </a:lnTo>
                <a:lnTo>
                  <a:pt x="57150" y="862774"/>
                </a:lnTo>
                <a:lnTo>
                  <a:pt x="104775" y="767524"/>
                </a:lnTo>
                <a:lnTo>
                  <a:pt x="38100" y="767524"/>
                </a:lnTo>
                <a:lnTo>
                  <a:pt x="38100" y="748474"/>
                </a:lnTo>
                <a:close/>
              </a:path>
              <a:path w="114300" h="862964">
                <a:moveTo>
                  <a:pt x="76200" y="0"/>
                </a:moveTo>
                <a:lnTo>
                  <a:pt x="38100" y="0"/>
                </a:lnTo>
                <a:lnTo>
                  <a:pt x="38100" y="767524"/>
                </a:lnTo>
                <a:lnTo>
                  <a:pt x="76200" y="767524"/>
                </a:lnTo>
                <a:lnTo>
                  <a:pt x="76200" y="0"/>
                </a:lnTo>
                <a:close/>
              </a:path>
              <a:path w="114300" h="862964">
                <a:moveTo>
                  <a:pt x="114300" y="748474"/>
                </a:moveTo>
                <a:lnTo>
                  <a:pt x="76200" y="748474"/>
                </a:lnTo>
                <a:lnTo>
                  <a:pt x="76200" y="767524"/>
                </a:lnTo>
                <a:lnTo>
                  <a:pt x="104775" y="767524"/>
                </a:lnTo>
                <a:lnTo>
                  <a:pt x="114300" y="748474"/>
                </a:lnTo>
                <a:close/>
              </a:path>
            </a:pathLst>
          </a:custGeom>
          <a:solidFill>
            <a:srgbClr val="76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32720" algn="l"/>
              </a:tabLst>
            </a:pPr>
            <a:r>
              <a:rPr dirty="0"/>
              <a:t>Latent</a:t>
            </a:r>
            <a:r>
              <a:rPr spc="-160" dirty="0"/>
              <a:t> </a:t>
            </a:r>
            <a:r>
              <a:rPr dirty="0"/>
              <a:t>Diffusion</a:t>
            </a:r>
            <a:r>
              <a:rPr spc="-160" dirty="0"/>
              <a:t> </a:t>
            </a:r>
            <a:r>
              <a:rPr spc="-10" dirty="0"/>
              <a:t>Model</a:t>
            </a:r>
            <a:r>
              <a:rPr dirty="0"/>
              <a:t>	</a:t>
            </a:r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02407" y="4828032"/>
            <a:ext cx="252983" cy="25298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39656" y="4828032"/>
            <a:ext cx="252983" cy="37795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84776" y="5986271"/>
            <a:ext cx="2910839" cy="835152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370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32720" algn="l"/>
              </a:tabLst>
            </a:pPr>
            <a:r>
              <a:rPr dirty="0"/>
              <a:t>Latent</a:t>
            </a:r>
            <a:r>
              <a:rPr spc="-160" dirty="0"/>
              <a:t> </a:t>
            </a:r>
            <a:r>
              <a:rPr dirty="0"/>
              <a:t>Diffusion</a:t>
            </a:r>
            <a:r>
              <a:rPr spc="-160" dirty="0"/>
              <a:t> </a:t>
            </a:r>
            <a:r>
              <a:rPr spc="-10" dirty="0"/>
              <a:t>Model</a:t>
            </a:r>
            <a:r>
              <a:rPr dirty="0"/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6153" y="1615947"/>
            <a:ext cx="9955530" cy="114109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13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1F1F1F"/>
                </a:solidFill>
                <a:latin typeface="Calibri"/>
                <a:cs typeface="Calibri"/>
              </a:rPr>
              <a:t>Runs</a:t>
            </a:r>
            <a:r>
              <a:rPr sz="2800" spc="-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F1F1F"/>
                </a:solidFill>
                <a:latin typeface="Calibri"/>
                <a:cs typeface="Calibri"/>
              </a:rPr>
              <a:t>the</a:t>
            </a:r>
            <a:r>
              <a:rPr sz="2800" spc="-7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F1F1F"/>
                </a:solidFill>
                <a:latin typeface="Calibri"/>
                <a:cs typeface="Calibri"/>
              </a:rPr>
              <a:t>diffusion</a:t>
            </a:r>
            <a:r>
              <a:rPr sz="28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F1F1F"/>
                </a:solidFill>
                <a:latin typeface="Calibri"/>
                <a:cs typeface="Calibri"/>
              </a:rPr>
              <a:t>process</a:t>
            </a:r>
            <a:r>
              <a:rPr sz="28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F1F1F"/>
                </a:solidFill>
                <a:latin typeface="Calibri"/>
                <a:cs typeface="Calibri"/>
              </a:rPr>
              <a:t>in</a:t>
            </a:r>
            <a:r>
              <a:rPr sz="28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F1F1F"/>
                </a:solidFill>
                <a:latin typeface="Calibri"/>
                <a:cs typeface="Calibri"/>
              </a:rPr>
              <a:t>the</a:t>
            </a:r>
            <a:r>
              <a:rPr sz="2800" spc="-7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F1F1F"/>
                </a:solidFill>
                <a:latin typeface="Calibri"/>
                <a:cs typeface="Calibri"/>
              </a:rPr>
              <a:t>latent</a:t>
            </a:r>
            <a:r>
              <a:rPr sz="2800" spc="-7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F1F1F"/>
                </a:solidFill>
                <a:latin typeface="Calibri"/>
                <a:cs typeface="Calibri"/>
              </a:rPr>
              <a:t>space</a:t>
            </a:r>
            <a:r>
              <a:rPr sz="2800" spc="-7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F1F1F"/>
                </a:solidFill>
                <a:latin typeface="Calibri"/>
                <a:cs typeface="Calibri"/>
              </a:rPr>
              <a:t>instead</a:t>
            </a:r>
            <a:r>
              <a:rPr sz="28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F1F1F"/>
                </a:solidFill>
                <a:latin typeface="Calibri"/>
                <a:cs typeface="Calibri"/>
              </a:rPr>
              <a:t>of</a:t>
            </a:r>
            <a:r>
              <a:rPr sz="2800" spc="-7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F1F1F"/>
                </a:solidFill>
                <a:latin typeface="Calibri"/>
                <a:cs typeface="Calibri"/>
              </a:rPr>
              <a:t>pixel</a:t>
            </a:r>
            <a:r>
              <a:rPr sz="2800" spc="-7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1F1F1F"/>
                </a:solidFill>
                <a:latin typeface="Calibri"/>
                <a:cs typeface="Calibri"/>
              </a:rPr>
              <a:t>space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03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2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Stage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Training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Auto-</a:t>
            </a:r>
            <a:r>
              <a:rPr sz="2800" dirty="0">
                <a:latin typeface="Calibri"/>
                <a:cs typeface="Calibri"/>
              </a:rPr>
              <a:t>Encoder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Latent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Diffusion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41832" y="3093720"/>
            <a:ext cx="9214485" cy="3023870"/>
            <a:chOff x="941832" y="3093720"/>
            <a:chExt cx="9214485" cy="30238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4976" y="3191256"/>
              <a:ext cx="7680959" cy="29260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832" y="3093720"/>
              <a:ext cx="1536192" cy="174345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76360" y="3429000"/>
              <a:ext cx="1624965" cy="1191260"/>
            </a:xfrm>
            <a:custGeom>
              <a:avLst/>
              <a:gdLst/>
              <a:ahLst/>
              <a:cxnLst/>
              <a:rect l="l" t="t" r="r" b="b"/>
              <a:pathLst>
                <a:path w="1624964" h="1191260">
                  <a:moveTo>
                    <a:pt x="1624583" y="0"/>
                  </a:moveTo>
                  <a:lnTo>
                    <a:pt x="0" y="0"/>
                  </a:lnTo>
                  <a:lnTo>
                    <a:pt x="0" y="1191145"/>
                  </a:lnTo>
                  <a:lnTo>
                    <a:pt x="1624583" y="1191145"/>
                  </a:lnTo>
                  <a:lnTo>
                    <a:pt x="16245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76360" y="3429000"/>
              <a:ext cx="1624965" cy="1191260"/>
            </a:xfrm>
            <a:custGeom>
              <a:avLst/>
              <a:gdLst/>
              <a:ahLst/>
              <a:cxnLst/>
              <a:rect l="l" t="t" r="r" b="b"/>
              <a:pathLst>
                <a:path w="1624964" h="1191260">
                  <a:moveTo>
                    <a:pt x="0" y="0"/>
                  </a:moveTo>
                  <a:lnTo>
                    <a:pt x="1624590" y="0"/>
                  </a:lnTo>
                  <a:lnTo>
                    <a:pt x="1624590" y="1191140"/>
                  </a:lnTo>
                  <a:lnTo>
                    <a:pt x="0" y="11911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86241" y="3429000"/>
              <a:ext cx="777875" cy="1191260"/>
            </a:xfrm>
            <a:custGeom>
              <a:avLst/>
              <a:gdLst/>
              <a:ahLst/>
              <a:cxnLst/>
              <a:rect l="l" t="t" r="r" b="b"/>
              <a:pathLst>
                <a:path w="777875" h="1191260">
                  <a:moveTo>
                    <a:pt x="0" y="0"/>
                  </a:moveTo>
                  <a:lnTo>
                    <a:pt x="0" y="1191145"/>
                  </a:lnTo>
                  <a:lnTo>
                    <a:pt x="777341" y="945667"/>
                  </a:lnTo>
                  <a:lnTo>
                    <a:pt x="777341" y="245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86237" y="3429000"/>
              <a:ext cx="777875" cy="1191260"/>
            </a:xfrm>
            <a:custGeom>
              <a:avLst/>
              <a:gdLst/>
              <a:ahLst/>
              <a:cxnLst/>
              <a:rect l="l" t="t" r="r" b="b"/>
              <a:pathLst>
                <a:path w="777875" h="1191260">
                  <a:moveTo>
                    <a:pt x="0" y="0"/>
                  </a:moveTo>
                  <a:lnTo>
                    <a:pt x="777345" y="245477"/>
                  </a:lnTo>
                  <a:lnTo>
                    <a:pt x="777345" y="945664"/>
                  </a:lnTo>
                  <a:lnTo>
                    <a:pt x="0" y="11911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85744" y="3636264"/>
              <a:ext cx="905255" cy="7924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2507" y="3636822"/>
              <a:ext cx="812291" cy="79132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302508" y="3636822"/>
              <a:ext cx="812800" cy="791845"/>
            </a:xfrm>
            <a:custGeom>
              <a:avLst/>
              <a:gdLst/>
              <a:ahLst/>
              <a:cxnLst/>
              <a:rect l="l" t="t" r="r" b="b"/>
              <a:pathLst>
                <a:path w="812800" h="791845">
                  <a:moveTo>
                    <a:pt x="0" y="0"/>
                  </a:moveTo>
                  <a:lnTo>
                    <a:pt x="812294" y="0"/>
                  </a:lnTo>
                  <a:lnTo>
                    <a:pt x="812294" y="791330"/>
                  </a:lnTo>
                  <a:lnTo>
                    <a:pt x="0" y="79133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50423" y="3636264"/>
            <a:ext cx="905255" cy="79248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305683" y="3912108"/>
            <a:ext cx="7943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Malgun Gothic"/>
                <a:cs typeface="Malgun Gothic"/>
              </a:rPr>
              <a:t>feature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370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32720" algn="l"/>
              </a:tabLst>
            </a:pPr>
            <a:r>
              <a:rPr spc="-10" dirty="0"/>
              <a:t>Results</a:t>
            </a:r>
            <a:r>
              <a:rPr dirty="0"/>
              <a:t>	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2816" y="1548320"/>
            <a:ext cx="11319510" cy="5104130"/>
            <a:chOff x="432816" y="1548320"/>
            <a:chExt cx="11319510" cy="51041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8388" y="1548320"/>
              <a:ext cx="8543823" cy="51036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816" y="3645408"/>
              <a:ext cx="941832" cy="8778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719997" y="3263468"/>
              <a:ext cx="488950" cy="1674495"/>
            </a:xfrm>
            <a:custGeom>
              <a:avLst/>
              <a:gdLst/>
              <a:ahLst/>
              <a:cxnLst/>
              <a:rect l="l" t="t" r="r" b="b"/>
              <a:pathLst>
                <a:path w="488950" h="1674495">
                  <a:moveTo>
                    <a:pt x="488391" y="0"/>
                  </a:moveTo>
                  <a:lnTo>
                    <a:pt x="0" y="154228"/>
                  </a:lnTo>
                  <a:lnTo>
                    <a:pt x="0" y="1520063"/>
                  </a:lnTo>
                  <a:lnTo>
                    <a:pt x="488391" y="1674291"/>
                  </a:lnTo>
                  <a:lnTo>
                    <a:pt x="488391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19997" y="3263468"/>
              <a:ext cx="488950" cy="1674495"/>
            </a:xfrm>
            <a:custGeom>
              <a:avLst/>
              <a:gdLst/>
              <a:ahLst/>
              <a:cxnLst/>
              <a:rect l="l" t="t" r="r" b="b"/>
              <a:pathLst>
                <a:path w="488950" h="1674495">
                  <a:moveTo>
                    <a:pt x="488397" y="0"/>
                  </a:moveTo>
                  <a:lnTo>
                    <a:pt x="0" y="154231"/>
                  </a:lnTo>
                  <a:lnTo>
                    <a:pt x="0" y="1520060"/>
                  </a:lnTo>
                  <a:lnTo>
                    <a:pt x="488397" y="1674290"/>
                  </a:lnTo>
                  <a:lnTo>
                    <a:pt x="488397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809127" y="3651411"/>
            <a:ext cx="329565" cy="897255"/>
          </a:xfrm>
          <a:prstGeom prst="rect">
            <a:avLst/>
          </a:prstGeom>
        </p:spPr>
        <p:txBody>
          <a:bodyPr vert="vert270" wrap="square" lIns="0" tIns="330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9"/>
              </a:spcBef>
            </a:pPr>
            <a:r>
              <a:rPr sz="1800" spc="-10" dirty="0">
                <a:latin typeface="Malgun Gothic"/>
                <a:cs typeface="Malgun Gothic"/>
              </a:rPr>
              <a:t>Decoder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92326" y="3581527"/>
            <a:ext cx="1327785" cy="1037590"/>
          </a:xfrm>
          <a:custGeom>
            <a:avLst/>
            <a:gdLst/>
            <a:ahLst/>
            <a:cxnLst/>
            <a:rect l="l" t="t" r="r" b="b"/>
            <a:pathLst>
              <a:path w="1327785" h="1037589">
                <a:moveTo>
                  <a:pt x="0" y="266767"/>
                </a:moveTo>
                <a:lnTo>
                  <a:pt x="1031930" y="266767"/>
                </a:lnTo>
                <a:lnTo>
                  <a:pt x="1031930" y="0"/>
                </a:lnTo>
                <a:lnTo>
                  <a:pt x="1327670" y="518598"/>
                </a:lnTo>
                <a:lnTo>
                  <a:pt x="1031930" y="1037200"/>
                </a:lnTo>
                <a:lnTo>
                  <a:pt x="1031930" y="770430"/>
                </a:lnTo>
                <a:lnTo>
                  <a:pt x="0" y="770430"/>
                </a:lnTo>
                <a:lnTo>
                  <a:pt x="0" y="26676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12074" y="3949700"/>
            <a:ext cx="944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Malgun Gothic"/>
                <a:cs typeface="Malgun Gothic"/>
              </a:rPr>
              <a:t>Diffusion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370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B3791-7728-C1CD-3548-166B8D593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4A48723D-5BFD-7E11-1C12-C5991812CFE0}"/>
              </a:ext>
            </a:extLst>
          </p:cNvPr>
          <p:cNvSpPr/>
          <p:nvPr/>
        </p:nvSpPr>
        <p:spPr>
          <a:xfrm>
            <a:off x="904971" y="1750529"/>
            <a:ext cx="10322560" cy="0"/>
          </a:xfrm>
          <a:custGeom>
            <a:avLst/>
            <a:gdLst/>
            <a:ahLst/>
            <a:cxnLst/>
            <a:rect l="l" t="t" r="r" b="b"/>
            <a:pathLst>
              <a:path w="10322560">
                <a:moveTo>
                  <a:pt x="0" y="0"/>
                </a:moveTo>
                <a:lnTo>
                  <a:pt x="10322405" y="1"/>
                </a:lnTo>
              </a:path>
            </a:pathLst>
          </a:custGeom>
          <a:ln w="571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95A649D-A3C7-B9CA-98C4-9B89FECD86BB}"/>
              </a:ext>
            </a:extLst>
          </p:cNvPr>
          <p:cNvSpPr/>
          <p:nvPr/>
        </p:nvSpPr>
        <p:spPr>
          <a:xfrm>
            <a:off x="904971" y="3338703"/>
            <a:ext cx="10322560" cy="0"/>
          </a:xfrm>
          <a:custGeom>
            <a:avLst/>
            <a:gdLst/>
            <a:ahLst/>
            <a:cxnLst/>
            <a:rect l="l" t="t" r="r" b="b"/>
            <a:pathLst>
              <a:path w="10322560">
                <a:moveTo>
                  <a:pt x="0" y="0"/>
                </a:moveTo>
                <a:lnTo>
                  <a:pt x="10322405" y="1"/>
                </a:lnTo>
              </a:path>
            </a:pathLst>
          </a:custGeom>
          <a:ln w="571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ACBFDB4B-F7FA-DBDB-373A-31FE26ADE28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z="1600" spc="-50" dirty="0"/>
              <a:t>24</a:t>
            </a:fld>
            <a:endParaRPr sz="160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51B1769-4199-20C5-0944-E7FBFD8F271F}"/>
              </a:ext>
            </a:extLst>
          </p:cNvPr>
          <p:cNvSpPr txBox="1"/>
          <p:nvPr/>
        </p:nvSpPr>
        <p:spPr>
          <a:xfrm>
            <a:off x="4876800" y="2362200"/>
            <a:ext cx="259080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>
              <a:lnSpc>
                <a:spcPts val="3499"/>
              </a:lnSpc>
              <a:defRPr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8967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1BAE1-E0DF-6177-E7FC-5EC3BD7FC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47362E47-B379-3614-DCA3-6250054F0B83}"/>
              </a:ext>
            </a:extLst>
          </p:cNvPr>
          <p:cNvSpPr/>
          <p:nvPr/>
        </p:nvSpPr>
        <p:spPr>
          <a:xfrm>
            <a:off x="904971" y="1750529"/>
            <a:ext cx="10322560" cy="0"/>
          </a:xfrm>
          <a:custGeom>
            <a:avLst/>
            <a:gdLst/>
            <a:ahLst/>
            <a:cxnLst/>
            <a:rect l="l" t="t" r="r" b="b"/>
            <a:pathLst>
              <a:path w="10322560">
                <a:moveTo>
                  <a:pt x="0" y="0"/>
                </a:moveTo>
                <a:lnTo>
                  <a:pt x="10322405" y="1"/>
                </a:lnTo>
              </a:path>
            </a:pathLst>
          </a:custGeom>
          <a:ln w="571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D59862C-3AEB-D6B1-06FC-900B97C7BE88}"/>
              </a:ext>
            </a:extLst>
          </p:cNvPr>
          <p:cNvSpPr/>
          <p:nvPr/>
        </p:nvSpPr>
        <p:spPr>
          <a:xfrm>
            <a:off x="904971" y="3338703"/>
            <a:ext cx="10322560" cy="0"/>
          </a:xfrm>
          <a:custGeom>
            <a:avLst/>
            <a:gdLst/>
            <a:ahLst/>
            <a:cxnLst/>
            <a:rect l="l" t="t" r="r" b="b"/>
            <a:pathLst>
              <a:path w="10322560">
                <a:moveTo>
                  <a:pt x="0" y="0"/>
                </a:moveTo>
                <a:lnTo>
                  <a:pt x="10322405" y="1"/>
                </a:lnTo>
              </a:path>
            </a:pathLst>
          </a:custGeom>
          <a:ln w="571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C39D1D7-D385-86FE-7E0A-86671720B79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z="1600" spc="-50" dirty="0"/>
              <a:t>25</a:t>
            </a:fld>
            <a:endParaRPr sz="160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39BA25E-998B-9C86-FB45-53F4EB6CF8A9}"/>
              </a:ext>
            </a:extLst>
          </p:cNvPr>
          <p:cNvSpPr txBox="1"/>
          <p:nvPr/>
        </p:nvSpPr>
        <p:spPr>
          <a:xfrm>
            <a:off x="2971800" y="2363191"/>
            <a:ext cx="624840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>
              <a:lnSpc>
                <a:spcPts val="3499"/>
              </a:lnSpc>
              <a:defRPr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Lab1 : From Theory to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3639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77BD2-7E65-8353-6680-F5B6DE10C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82917F02-4959-5FBB-EBC0-07F483E97882}"/>
              </a:ext>
            </a:extLst>
          </p:cNvPr>
          <p:cNvSpPr/>
          <p:nvPr/>
        </p:nvSpPr>
        <p:spPr>
          <a:xfrm>
            <a:off x="904971" y="1750529"/>
            <a:ext cx="10322560" cy="0"/>
          </a:xfrm>
          <a:custGeom>
            <a:avLst/>
            <a:gdLst/>
            <a:ahLst/>
            <a:cxnLst/>
            <a:rect l="l" t="t" r="r" b="b"/>
            <a:pathLst>
              <a:path w="10322560">
                <a:moveTo>
                  <a:pt x="0" y="0"/>
                </a:moveTo>
                <a:lnTo>
                  <a:pt x="10322405" y="1"/>
                </a:lnTo>
              </a:path>
            </a:pathLst>
          </a:custGeom>
          <a:ln w="571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EE102F8-15BE-BA47-D7E6-8AF04F49318F}"/>
              </a:ext>
            </a:extLst>
          </p:cNvPr>
          <p:cNvSpPr/>
          <p:nvPr/>
        </p:nvSpPr>
        <p:spPr>
          <a:xfrm>
            <a:off x="904971" y="3338703"/>
            <a:ext cx="10322560" cy="0"/>
          </a:xfrm>
          <a:custGeom>
            <a:avLst/>
            <a:gdLst/>
            <a:ahLst/>
            <a:cxnLst/>
            <a:rect l="l" t="t" r="r" b="b"/>
            <a:pathLst>
              <a:path w="10322560">
                <a:moveTo>
                  <a:pt x="0" y="0"/>
                </a:moveTo>
                <a:lnTo>
                  <a:pt x="10322405" y="1"/>
                </a:lnTo>
              </a:path>
            </a:pathLst>
          </a:custGeom>
          <a:ln w="571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B6B42BD-446C-0CC2-7737-70646F7C8EA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z="1600" spc="-50" dirty="0"/>
              <a:t>26</a:t>
            </a:fld>
            <a:endParaRPr sz="160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582ACE14-63B3-2322-12D6-4BC636172DC2}"/>
              </a:ext>
            </a:extLst>
          </p:cNvPr>
          <p:cNvSpPr txBox="1"/>
          <p:nvPr/>
        </p:nvSpPr>
        <p:spPr>
          <a:xfrm>
            <a:off x="2590800" y="2357735"/>
            <a:ext cx="8001000" cy="46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>
              <a:lnSpc>
                <a:spcPts val="3499"/>
              </a:lnSpc>
              <a:defRPr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Lab2 : Adapting a Diffusion Model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534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3D059-0FD0-8CD1-8764-531C3EFB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>
            <a:extLst>
              <a:ext uri="{FF2B5EF4-FFF2-40B4-BE49-F238E27FC236}">
                <a16:creationId xmlns:a16="http://schemas.microsoft.com/office/drawing/2014/main" id="{8DD5A84B-F7DF-A1A2-0141-C3C46580782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z="1600" spc="-50" dirty="0"/>
              <a:t>27</a:t>
            </a:fld>
            <a:endParaRPr sz="160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E063043-ECA5-B477-134F-33AD6D60F24B}"/>
              </a:ext>
            </a:extLst>
          </p:cNvPr>
          <p:cNvSpPr txBox="1"/>
          <p:nvPr/>
        </p:nvSpPr>
        <p:spPr>
          <a:xfrm>
            <a:off x="381000" y="1166842"/>
            <a:ext cx="46482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PROMPT</a:t>
            </a:r>
            <a:endParaRPr 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Generate a high-resolution image depicting an artificial intelligence master class </a:t>
            </a:r>
            <a:r>
              <a:rPr lang="en-US" sz="1600" b="1" dirty="0" err="1">
                <a:solidFill>
                  <a:schemeClr val="tx1"/>
                </a:solidFill>
              </a:rPr>
              <a:t>setting.The</a:t>
            </a:r>
            <a:r>
              <a:rPr lang="en-US" sz="1600" b="1" dirty="0">
                <a:solidFill>
                  <a:schemeClr val="tx1"/>
                </a:solidFill>
              </a:rPr>
              <a:t> scene is captured from the back of the classroom, showcasing a diverse group of approximately 10 to 15 first-year students, around 22 years old, with a balanced gender </a:t>
            </a:r>
            <a:r>
              <a:rPr lang="en-US" sz="1600" b="1" dirty="0" err="1">
                <a:solidFill>
                  <a:schemeClr val="tx1"/>
                </a:solidFill>
              </a:rPr>
              <a:t>representation.They</a:t>
            </a:r>
            <a:r>
              <a:rPr lang="en-US" sz="1600" b="1" dirty="0">
                <a:solidFill>
                  <a:schemeClr val="tx1"/>
                </a:solidFill>
              </a:rPr>
              <a:t> are positioned in front of a blackboard, smiling and </a:t>
            </a:r>
            <a:r>
              <a:rPr lang="en-US" sz="1600" b="1" dirty="0" err="1">
                <a:solidFill>
                  <a:schemeClr val="tx1"/>
                </a:solidFill>
              </a:rPr>
              <a:t>engaged.In</a:t>
            </a:r>
            <a:r>
              <a:rPr lang="en-US" sz="1600" b="1" dirty="0">
                <a:solidFill>
                  <a:schemeClr val="tx1"/>
                </a:solidFill>
              </a:rPr>
              <a:t> front of the students stands their coordinator, a woman wearing a hijab and a long skirt, also </a:t>
            </a:r>
            <a:r>
              <a:rPr lang="en-US" sz="1600" b="1" dirty="0" err="1">
                <a:solidFill>
                  <a:schemeClr val="tx1"/>
                </a:solidFill>
              </a:rPr>
              <a:t>smiling.The</a:t>
            </a:r>
            <a:r>
              <a:rPr lang="en-US" sz="1600" b="1" dirty="0">
                <a:solidFill>
                  <a:schemeClr val="tx1"/>
                </a:solidFill>
              </a:rPr>
              <a:t> atmosphere is sunny, enhancing the cheerful mood of the </a:t>
            </a:r>
            <a:r>
              <a:rPr lang="en-US" sz="1600" b="1" dirty="0" err="1">
                <a:solidFill>
                  <a:schemeClr val="tx1"/>
                </a:solidFill>
              </a:rPr>
              <a:t>class.Ensure</a:t>
            </a:r>
            <a:r>
              <a:rPr lang="en-US" sz="1600" b="1" dirty="0">
                <a:solidFill>
                  <a:schemeClr val="tx1"/>
                </a:solidFill>
              </a:rPr>
              <a:t> that the composition highlights the camaraderie and enthusiasm of the students in the context of their learning environment.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639063-AEC8-481E-B613-02ACCCF4E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313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8142A-C4C3-961C-06FF-473714BA0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43E92713-10B4-2DE4-DEC5-5222F391CD31}"/>
              </a:ext>
            </a:extLst>
          </p:cNvPr>
          <p:cNvSpPr/>
          <p:nvPr/>
        </p:nvSpPr>
        <p:spPr>
          <a:xfrm>
            <a:off x="904971" y="1750529"/>
            <a:ext cx="10322560" cy="0"/>
          </a:xfrm>
          <a:custGeom>
            <a:avLst/>
            <a:gdLst/>
            <a:ahLst/>
            <a:cxnLst/>
            <a:rect l="l" t="t" r="r" b="b"/>
            <a:pathLst>
              <a:path w="10322560">
                <a:moveTo>
                  <a:pt x="0" y="0"/>
                </a:moveTo>
                <a:lnTo>
                  <a:pt x="10322405" y="1"/>
                </a:lnTo>
              </a:path>
            </a:pathLst>
          </a:custGeom>
          <a:ln w="571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219C044-8B6E-9643-3345-E59961743279}"/>
              </a:ext>
            </a:extLst>
          </p:cNvPr>
          <p:cNvSpPr/>
          <p:nvPr/>
        </p:nvSpPr>
        <p:spPr>
          <a:xfrm>
            <a:off x="904971" y="3338703"/>
            <a:ext cx="10322560" cy="0"/>
          </a:xfrm>
          <a:custGeom>
            <a:avLst/>
            <a:gdLst/>
            <a:ahLst/>
            <a:cxnLst/>
            <a:rect l="l" t="t" r="r" b="b"/>
            <a:pathLst>
              <a:path w="10322560">
                <a:moveTo>
                  <a:pt x="0" y="0"/>
                </a:moveTo>
                <a:lnTo>
                  <a:pt x="10322405" y="1"/>
                </a:lnTo>
              </a:path>
            </a:pathLst>
          </a:custGeom>
          <a:ln w="571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6BEE55B4-04B3-5956-A497-146A15B74F3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z="1600" spc="-50" dirty="0"/>
              <a:t>28</a:t>
            </a:fld>
            <a:endParaRPr sz="160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0A5A280-3B80-F272-F299-A9568C097889}"/>
              </a:ext>
            </a:extLst>
          </p:cNvPr>
          <p:cNvSpPr txBox="1"/>
          <p:nvPr/>
        </p:nvSpPr>
        <p:spPr>
          <a:xfrm>
            <a:off x="4838700" y="2324670"/>
            <a:ext cx="2514600" cy="46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>
              <a:lnSpc>
                <a:spcPts val="3499"/>
              </a:lnSpc>
              <a:defRPr/>
            </a:pPr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Conclusion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528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106BC-C968-04B9-2FCB-5D27AD266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A0809502-563C-3261-836A-5EEE31F9A164}"/>
              </a:ext>
            </a:extLst>
          </p:cNvPr>
          <p:cNvSpPr/>
          <p:nvPr/>
        </p:nvSpPr>
        <p:spPr>
          <a:xfrm>
            <a:off x="904971" y="1750529"/>
            <a:ext cx="10322560" cy="0"/>
          </a:xfrm>
          <a:custGeom>
            <a:avLst/>
            <a:gdLst/>
            <a:ahLst/>
            <a:cxnLst/>
            <a:rect l="l" t="t" r="r" b="b"/>
            <a:pathLst>
              <a:path w="10322560">
                <a:moveTo>
                  <a:pt x="0" y="0"/>
                </a:moveTo>
                <a:lnTo>
                  <a:pt x="10322405" y="1"/>
                </a:lnTo>
              </a:path>
            </a:pathLst>
          </a:custGeom>
          <a:ln w="571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19E403B-4253-EE42-36D1-CC6433FCDE54}"/>
              </a:ext>
            </a:extLst>
          </p:cNvPr>
          <p:cNvSpPr/>
          <p:nvPr/>
        </p:nvSpPr>
        <p:spPr>
          <a:xfrm>
            <a:off x="904971" y="3338703"/>
            <a:ext cx="10322560" cy="0"/>
          </a:xfrm>
          <a:custGeom>
            <a:avLst/>
            <a:gdLst/>
            <a:ahLst/>
            <a:cxnLst/>
            <a:rect l="l" t="t" r="r" b="b"/>
            <a:pathLst>
              <a:path w="10322560">
                <a:moveTo>
                  <a:pt x="0" y="0"/>
                </a:moveTo>
                <a:lnTo>
                  <a:pt x="10322405" y="1"/>
                </a:lnTo>
              </a:path>
            </a:pathLst>
          </a:custGeom>
          <a:ln w="571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54E3A4A-8C99-F689-36F2-8876939F456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z="1600" spc="-50" dirty="0"/>
              <a:t>29</a:t>
            </a:fld>
            <a:endParaRPr sz="160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7B04F7E-B680-3C5C-E474-E2617786E8BF}"/>
              </a:ext>
            </a:extLst>
          </p:cNvPr>
          <p:cNvSpPr txBox="1"/>
          <p:nvPr/>
        </p:nvSpPr>
        <p:spPr>
          <a:xfrm>
            <a:off x="4953000" y="2362200"/>
            <a:ext cx="2590800" cy="46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>
              <a:lnSpc>
                <a:spcPts val="3499"/>
              </a:lnSpc>
              <a:defRPr/>
            </a:pPr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Thank You!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Gratitude ">
            <a:extLst>
              <a:ext uri="{FF2B5EF4-FFF2-40B4-BE49-F238E27FC236}">
                <a16:creationId xmlns:a16="http://schemas.microsoft.com/office/drawing/2014/main" id="{FA286AA7-385F-35B8-A99E-FB7168A51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429" y="4191000"/>
            <a:ext cx="1467971" cy="146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256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DDD51-E486-FD3F-2F53-DACB05239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6B467C-AA96-714A-47F1-2054A413AA5F}"/>
              </a:ext>
            </a:extLst>
          </p:cNvPr>
          <p:cNvSpPr/>
          <p:nvPr/>
        </p:nvSpPr>
        <p:spPr>
          <a:xfrm>
            <a:off x="904971" y="1750529"/>
            <a:ext cx="10322560" cy="0"/>
          </a:xfrm>
          <a:custGeom>
            <a:avLst/>
            <a:gdLst/>
            <a:ahLst/>
            <a:cxnLst/>
            <a:rect l="l" t="t" r="r" b="b"/>
            <a:pathLst>
              <a:path w="10322560">
                <a:moveTo>
                  <a:pt x="0" y="0"/>
                </a:moveTo>
                <a:lnTo>
                  <a:pt x="10322405" y="1"/>
                </a:lnTo>
              </a:path>
            </a:pathLst>
          </a:custGeom>
          <a:ln w="571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9B94E73-2B99-D27E-8EB4-C3D9EDF22F62}"/>
              </a:ext>
            </a:extLst>
          </p:cNvPr>
          <p:cNvSpPr/>
          <p:nvPr/>
        </p:nvSpPr>
        <p:spPr>
          <a:xfrm>
            <a:off x="904971" y="3338703"/>
            <a:ext cx="10322560" cy="0"/>
          </a:xfrm>
          <a:custGeom>
            <a:avLst/>
            <a:gdLst/>
            <a:ahLst/>
            <a:cxnLst/>
            <a:rect l="l" t="t" r="r" b="b"/>
            <a:pathLst>
              <a:path w="10322560">
                <a:moveTo>
                  <a:pt x="0" y="0"/>
                </a:moveTo>
                <a:lnTo>
                  <a:pt x="10322405" y="1"/>
                </a:lnTo>
              </a:path>
            </a:pathLst>
          </a:custGeom>
          <a:ln w="571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BDF2E35-C4B2-70BE-901A-D300C414C76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z="1600" spc="-50" dirty="0"/>
              <a:t>3</a:t>
            </a:fld>
            <a:endParaRPr sz="160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96723F9-45F7-9DB1-8887-A16E0DE7D52E}"/>
              </a:ext>
            </a:extLst>
          </p:cNvPr>
          <p:cNvSpPr txBox="1"/>
          <p:nvPr/>
        </p:nvSpPr>
        <p:spPr>
          <a:xfrm>
            <a:off x="4879384" y="2261205"/>
            <a:ext cx="243323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3600" b="1" spc="-10" dirty="0">
                <a:latin typeface="Calibri"/>
                <a:cs typeface="Calibri"/>
              </a:rPr>
              <a:t>Introduction</a:t>
            </a:r>
            <a:endParaRPr sz="3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2459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2FB0C-BC88-39B6-5841-116E2D740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A3A63520-BE16-927E-2C4B-9365B2ED489B}"/>
              </a:ext>
            </a:extLst>
          </p:cNvPr>
          <p:cNvSpPr txBox="1"/>
          <p:nvPr/>
        </p:nvSpPr>
        <p:spPr>
          <a:xfrm>
            <a:off x="1219200" y="1538296"/>
            <a:ext cx="5791200" cy="3629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1800" dirty="0"/>
              <a:t>A Diffusion Model is a generative model that gradually transforms random noise into data, leveraging a reverse process of diffusion. The model starts with pure noise and applies a series of denoising steps, producing structured data like images or sound. This approach mimics natural phenomena, like the diffusion of particles, to create complex outputs from simple inputs.</a:t>
            </a:r>
            <a:endParaRPr lang="en-US" sz="18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 descr="Diffusion Vector Icon 30972370 Vector Art at Vecteezy">
            <a:extLst>
              <a:ext uri="{FF2B5EF4-FFF2-40B4-BE49-F238E27FC236}">
                <a16:creationId xmlns:a16="http://schemas.microsoft.com/office/drawing/2014/main" id="{74FF98F1-F7CC-7EA2-767B-1678087C2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7526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87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4506" y="688340"/>
            <a:ext cx="10346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32720" algn="l"/>
              </a:tabLst>
            </a:pPr>
            <a:r>
              <a:rPr sz="3600" b="1" u="heavy" dirty="0">
                <a:uFill>
                  <a:solidFill>
                    <a:srgbClr val="5B9BD5"/>
                  </a:solidFill>
                </a:uFill>
                <a:latin typeface="Calibri"/>
                <a:cs typeface="Calibri"/>
              </a:rPr>
              <a:t>Diffusion</a:t>
            </a:r>
            <a:r>
              <a:rPr sz="3600" b="1" u="heavy" spc="-130" dirty="0">
                <a:uFill>
                  <a:solidFill>
                    <a:srgbClr val="5B9BD5"/>
                  </a:solidFill>
                </a:uFill>
                <a:latin typeface="Calibri"/>
                <a:cs typeface="Calibri"/>
              </a:rPr>
              <a:t> </a:t>
            </a:r>
            <a:r>
              <a:rPr sz="3600" b="1" u="heavy" spc="-20" dirty="0">
                <a:uFill>
                  <a:solidFill>
                    <a:srgbClr val="5B9BD5"/>
                  </a:solidFill>
                </a:uFill>
                <a:latin typeface="Calibri"/>
                <a:cs typeface="Calibri"/>
              </a:rPr>
              <a:t>Model</a:t>
            </a:r>
            <a:r>
              <a:rPr sz="3600" b="1" u="heavy" dirty="0">
                <a:uFill>
                  <a:solidFill>
                    <a:srgbClr val="5B9BD5"/>
                  </a:solidFill>
                </a:uFill>
                <a:latin typeface="Calibri"/>
                <a:cs typeface="Calibri"/>
              </a:rPr>
              <a:t>	</a:t>
            </a:r>
            <a:endParaRPr sz="36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2763" y="1613484"/>
            <a:ext cx="11091545" cy="503555"/>
            <a:chOff x="682763" y="1613484"/>
            <a:chExt cx="11091545" cy="503555"/>
          </a:xfrm>
        </p:grpSpPr>
        <p:sp>
          <p:nvSpPr>
            <p:cNvPr id="4" name="object 4"/>
            <p:cNvSpPr/>
            <p:nvPr/>
          </p:nvSpPr>
          <p:spPr>
            <a:xfrm>
              <a:off x="904971" y="1820976"/>
              <a:ext cx="10322560" cy="0"/>
            </a:xfrm>
            <a:custGeom>
              <a:avLst/>
              <a:gdLst/>
              <a:ahLst/>
              <a:cxnLst/>
              <a:rect l="l" t="t" r="r" b="b"/>
              <a:pathLst>
                <a:path w="10322560">
                  <a:moveTo>
                    <a:pt x="0" y="0"/>
                  </a:moveTo>
                  <a:lnTo>
                    <a:pt x="10322405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9113" y="1619834"/>
              <a:ext cx="11078845" cy="490855"/>
            </a:xfrm>
            <a:custGeom>
              <a:avLst/>
              <a:gdLst/>
              <a:ahLst/>
              <a:cxnLst/>
              <a:rect l="l" t="t" r="r" b="b"/>
              <a:pathLst>
                <a:path w="11078845" h="490855">
                  <a:moveTo>
                    <a:pt x="10820401" y="0"/>
                  </a:moveTo>
                  <a:lnTo>
                    <a:pt x="10820401" y="149098"/>
                  </a:lnTo>
                  <a:lnTo>
                    <a:pt x="0" y="149098"/>
                  </a:lnTo>
                  <a:lnTo>
                    <a:pt x="0" y="341249"/>
                  </a:lnTo>
                  <a:lnTo>
                    <a:pt x="10820401" y="341249"/>
                  </a:lnTo>
                  <a:lnTo>
                    <a:pt x="10820401" y="490334"/>
                  </a:lnTo>
                  <a:lnTo>
                    <a:pt x="11078820" y="245173"/>
                  </a:lnTo>
                  <a:lnTo>
                    <a:pt x="10820401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9113" y="1619834"/>
              <a:ext cx="11078845" cy="490855"/>
            </a:xfrm>
            <a:custGeom>
              <a:avLst/>
              <a:gdLst/>
              <a:ahLst/>
              <a:cxnLst/>
              <a:rect l="l" t="t" r="r" b="b"/>
              <a:pathLst>
                <a:path w="11078845" h="490855">
                  <a:moveTo>
                    <a:pt x="0" y="149090"/>
                  </a:moveTo>
                  <a:lnTo>
                    <a:pt x="10820406" y="149090"/>
                  </a:lnTo>
                  <a:lnTo>
                    <a:pt x="10820406" y="0"/>
                  </a:lnTo>
                  <a:lnTo>
                    <a:pt x="11078806" y="245172"/>
                  </a:lnTo>
                  <a:lnTo>
                    <a:pt x="10820406" y="490331"/>
                  </a:lnTo>
                  <a:lnTo>
                    <a:pt x="10820406" y="341241"/>
                  </a:lnTo>
                  <a:lnTo>
                    <a:pt x="0" y="341241"/>
                  </a:lnTo>
                  <a:lnTo>
                    <a:pt x="0" y="149090"/>
                  </a:lnTo>
                  <a:close/>
                </a:path>
              </a:pathLst>
            </a:custGeom>
            <a:ln w="12700">
              <a:solidFill>
                <a:srgbClr val="DAE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69882" y="2017267"/>
            <a:ext cx="818515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>
              <a:lnSpc>
                <a:spcPts val="2125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2020.06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845"/>
              </a:lnSpc>
            </a:pPr>
            <a:r>
              <a:rPr sz="2400" spc="-20" dirty="0">
                <a:latin typeface="Calibri"/>
                <a:cs typeface="Calibri"/>
              </a:rPr>
              <a:t>DDPM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02114" y="2017267"/>
            <a:ext cx="94615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885">
              <a:lnSpc>
                <a:spcPts val="2125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2022.04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845"/>
              </a:lnSpc>
            </a:pPr>
            <a:r>
              <a:rPr sz="2400" spc="-10" dirty="0">
                <a:latin typeface="Calibri"/>
                <a:cs typeface="Calibri"/>
              </a:rPr>
              <a:t>DALLE2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08753" y="2017267"/>
            <a:ext cx="94361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0">
              <a:lnSpc>
                <a:spcPts val="2125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2022.05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845"/>
              </a:lnSpc>
            </a:pPr>
            <a:r>
              <a:rPr sz="2400" spc="-10" dirty="0">
                <a:latin typeface="Calibri"/>
                <a:cs typeface="Calibri"/>
              </a:rPr>
              <a:t>Imagen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54738" y="2017267"/>
            <a:ext cx="1971675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2022.06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845"/>
              </a:lnSpc>
            </a:pPr>
            <a:r>
              <a:rPr sz="2400" dirty="0">
                <a:latin typeface="Calibri"/>
                <a:cs typeface="Calibri"/>
              </a:rPr>
              <a:t>Stable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Diffusion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91285" y="1582712"/>
            <a:ext cx="5536565" cy="432434"/>
            <a:chOff x="1391285" y="1582712"/>
            <a:chExt cx="5536565" cy="432434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1285" y="1582712"/>
              <a:ext cx="374763" cy="38662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2996" y="1628444"/>
              <a:ext cx="374763" cy="386626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9102" y="2734589"/>
            <a:ext cx="2181191" cy="221664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3206" y="2743200"/>
            <a:ext cx="6674345" cy="3986883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0652912" y="23876"/>
            <a:ext cx="1401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u="none" dirty="0">
                <a:latin typeface="Calibri"/>
                <a:cs typeface="Calibri"/>
              </a:rPr>
              <a:t>2D</a:t>
            </a:r>
            <a:r>
              <a:rPr sz="2400" b="0" u="none" spc="-15" dirty="0">
                <a:latin typeface="Calibri"/>
                <a:cs typeface="Calibri"/>
              </a:rPr>
              <a:t> </a:t>
            </a:r>
            <a:r>
              <a:rPr sz="2400" b="0" u="none" spc="-10" dirty="0">
                <a:latin typeface="Calibri"/>
                <a:cs typeface="Calibri"/>
              </a:rPr>
              <a:t>Domain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z="1600" spc="-50" dirty="0"/>
              <a:t>5</a:t>
            </a:fld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32720" algn="l"/>
              </a:tabLst>
            </a:pPr>
            <a:r>
              <a:rPr dirty="0"/>
              <a:t>Diffusion</a:t>
            </a:r>
            <a:r>
              <a:rPr spc="-130" dirty="0"/>
              <a:t> </a:t>
            </a:r>
            <a:r>
              <a:rPr spc="-20" dirty="0"/>
              <a:t>Model</a:t>
            </a:r>
            <a:r>
              <a:rPr dirty="0"/>
              <a:t>	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82763" y="1606194"/>
            <a:ext cx="11091545" cy="510540"/>
            <a:chOff x="682763" y="1606194"/>
            <a:chExt cx="11091545" cy="510540"/>
          </a:xfrm>
        </p:grpSpPr>
        <p:sp>
          <p:nvSpPr>
            <p:cNvPr id="4" name="object 4"/>
            <p:cNvSpPr/>
            <p:nvPr/>
          </p:nvSpPr>
          <p:spPr>
            <a:xfrm>
              <a:off x="904971" y="1820976"/>
              <a:ext cx="10322560" cy="0"/>
            </a:xfrm>
            <a:custGeom>
              <a:avLst/>
              <a:gdLst/>
              <a:ahLst/>
              <a:cxnLst/>
              <a:rect l="l" t="t" r="r" b="b"/>
              <a:pathLst>
                <a:path w="10322560">
                  <a:moveTo>
                    <a:pt x="0" y="0"/>
                  </a:moveTo>
                  <a:lnTo>
                    <a:pt x="10322405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9113" y="1619834"/>
              <a:ext cx="11078845" cy="490855"/>
            </a:xfrm>
            <a:custGeom>
              <a:avLst/>
              <a:gdLst/>
              <a:ahLst/>
              <a:cxnLst/>
              <a:rect l="l" t="t" r="r" b="b"/>
              <a:pathLst>
                <a:path w="11078845" h="490855">
                  <a:moveTo>
                    <a:pt x="10820401" y="0"/>
                  </a:moveTo>
                  <a:lnTo>
                    <a:pt x="10820401" y="149098"/>
                  </a:lnTo>
                  <a:lnTo>
                    <a:pt x="0" y="149098"/>
                  </a:lnTo>
                  <a:lnTo>
                    <a:pt x="0" y="341249"/>
                  </a:lnTo>
                  <a:lnTo>
                    <a:pt x="10820401" y="341249"/>
                  </a:lnTo>
                  <a:lnTo>
                    <a:pt x="10820401" y="490334"/>
                  </a:lnTo>
                  <a:lnTo>
                    <a:pt x="11078820" y="245173"/>
                  </a:lnTo>
                  <a:lnTo>
                    <a:pt x="10820401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9113" y="1619834"/>
              <a:ext cx="11078845" cy="490855"/>
            </a:xfrm>
            <a:custGeom>
              <a:avLst/>
              <a:gdLst/>
              <a:ahLst/>
              <a:cxnLst/>
              <a:rect l="l" t="t" r="r" b="b"/>
              <a:pathLst>
                <a:path w="11078845" h="490855">
                  <a:moveTo>
                    <a:pt x="0" y="149090"/>
                  </a:moveTo>
                  <a:lnTo>
                    <a:pt x="10820406" y="149090"/>
                  </a:lnTo>
                  <a:lnTo>
                    <a:pt x="10820406" y="0"/>
                  </a:lnTo>
                  <a:lnTo>
                    <a:pt x="11078806" y="245172"/>
                  </a:lnTo>
                  <a:lnTo>
                    <a:pt x="10820406" y="490331"/>
                  </a:lnTo>
                  <a:lnTo>
                    <a:pt x="10820406" y="341241"/>
                  </a:lnTo>
                  <a:lnTo>
                    <a:pt x="0" y="341241"/>
                  </a:lnTo>
                  <a:lnTo>
                    <a:pt x="0" y="149090"/>
                  </a:lnTo>
                  <a:close/>
                </a:path>
              </a:pathLst>
            </a:custGeom>
            <a:ln w="12700">
              <a:solidFill>
                <a:srgbClr val="DAE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22436" y="1612544"/>
              <a:ext cx="9444355" cy="490855"/>
            </a:xfrm>
            <a:custGeom>
              <a:avLst/>
              <a:gdLst/>
              <a:ahLst/>
              <a:cxnLst/>
              <a:rect l="l" t="t" r="r" b="b"/>
              <a:pathLst>
                <a:path w="9444355" h="490855">
                  <a:moveTo>
                    <a:pt x="9185617" y="0"/>
                  </a:moveTo>
                  <a:lnTo>
                    <a:pt x="9185617" y="149085"/>
                  </a:lnTo>
                  <a:lnTo>
                    <a:pt x="0" y="149085"/>
                  </a:lnTo>
                  <a:lnTo>
                    <a:pt x="0" y="341249"/>
                  </a:lnTo>
                  <a:lnTo>
                    <a:pt x="9185617" y="341249"/>
                  </a:lnTo>
                  <a:lnTo>
                    <a:pt x="9185617" y="490334"/>
                  </a:lnTo>
                  <a:lnTo>
                    <a:pt x="9444024" y="245173"/>
                  </a:lnTo>
                  <a:lnTo>
                    <a:pt x="9185617" y="0"/>
                  </a:lnTo>
                  <a:close/>
                </a:path>
              </a:pathLst>
            </a:custGeom>
            <a:solidFill>
              <a:srgbClr val="B4C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22436" y="1612544"/>
              <a:ext cx="9444355" cy="490855"/>
            </a:xfrm>
            <a:custGeom>
              <a:avLst/>
              <a:gdLst/>
              <a:ahLst/>
              <a:cxnLst/>
              <a:rect l="l" t="t" r="r" b="b"/>
              <a:pathLst>
                <a:path w="9444355" h="490855">
                  <a:moveTo>
                    <a:pt x="0" y="149087"/>
                  </a:moveTo>
                  <a:lnTo>
                    <a:pt x="9185615" y="149087"/>
                  </a:lnTo>
                  <a:lnTo>
                    <a:pt x="9185615" y="0"/>
                  </a:lnTo>
                  <a:lnTo>
                    <a:pt x="9444025" y="245171"/>
                  </a:lnTo>
                  <a:lnTo>
                    <a:pt x="9185615" y="490331"/>
                  </a:lnTo>
                  <a:lnTo>
                    <a:pt x="9185615" y="341243"/>
                  </a:lnTo>
                  <a:lnTo>
                    <a:pt x="0" y="341243"/>
                  </a:lnTo>
                  <a:lnTo>
                    <a:pt x="0" y="149087"/>
                  </a:lnTo>
                  <a:close/>
                </a:path>
              </a:pathLst>
            </a:custGeom>
            <a:ln w="12700">
              <a:solidFill>
                <a:srgbClr val="DAE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67853" y="2017267"/>
            <a:ext cx="4123054" cy="2538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62835">
              <a:lnSpc>
                <a:spcPts val="2125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2021~</a:t>
            </a:r>
            <a:endParaRPr sz="1800">
              <a:latin typeface="Calibri"/>
              <a:cs typeface="Calibri"/>
            </a:endParaRPr>
          </a:p>
          <a:p>
            <a:pPr marL="1891664">
              <a:lnSpc>
                <a:spcPts val="2845"/>
              </a:lnSpc>
            </a:pPr>
            <a:r>
              <a:rPr sz="2400" dirty="0">
                <a:latin typeface="Calibri"/>
                <a:cs typeface="Calibri"/>
              </a:rPr>
              <a:t>3D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Diffusion</a:t>
            </a:r>
            <a:endParaRPr sz="2400">
              <a:latin typeface="Calibri"/>
              <a:cs typeface="Calibri"/>
            </a:endParaRPr>
          </a:p>
          <a:p>
            <a:pPr marL="240665" marR="5080" indent="-228600">
              <a:lnSpc>
                <a:spcPct val="100200"/>
              </a:lnSpc>
              <a:spcBef>
                <a:spcPts val="1345"/>
              </a:spcBef>
              <a:buChar char="•"/>
              <a:tabLst>
                <a:tab pos="240665" algn="l"/>
                <a:tab pos="312420" algn="l"/>
              </a:tabLst>
            </a:pPr>
            <a:r>
              <a:rPr sz="2800" dirty="0">
                <a:latin typeface="Arial MT"/>
                <a:cs typeface="Arial MT"/>
              </a:rPr>
              <a:t>	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3D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diffusion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process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can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generate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an </a:t>
            </a:r>
            <a:r>
              <a:rPr sz="2800" dirty="0">
                <a:latin typeface="Calibri"/>
                <a:cs typeface="Calibri"/>
              </a:rPr>
              <a:t>object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clouds, </a:t>
            </a:r>
            <a:r>
              <a:rPr sz="2800" dirty="0">
                <a:latin typeface="Calibri"/>
                <a:cs typeface="Calibri"/>
              </a:rPr>
              <a:t>meshes,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latent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spaces.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9681" y="4862703"/>
            <a:ext cx="1205242" cy="106626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165130" y="6080252"/>
            <a:ext cx="161798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2023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845"/>
              </a:lnSpc>
            </a:pPr>
            <a:r>
              <a:rPr sz="2400" spc="-10" dirty="0">
                <a:latin typeface="Calibri"/>
                <a:cs typeface="Calibri"/>
              </a:rPr>
              <a:t>Dreamfusion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7986" y="4862703"/>
            <a:ext cx="1346619" cy="106626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365717" y="6080252"/>
            <a:ext cx="1376045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2021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845"/>
              </a:lnSpc>
            </a:pPr>
            <a:r>
              <a:rPr sz="2400" spc="-20" dirty="0">
                <a:latin typeface="Calibri"/>
                <a:cs typeface="Calibri"/>
              </a:rPr>
              <a:t>Text2Mesh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0081" y="4862703"/>
            <a:ext cx="1205242" cy="106626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383680" y="6080252"/>
            <a:ext cx="111506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2023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845"/>
              </a:lnSpc>
            </a:pPr>
            <a:r>
              <a:rPr sz="2400" spc="-10" dirty="0">
                <a:latin typeface="Calibri"/>
                <a:cs typeface="Calibri"/>
              </a:rPr>
              <a:t>Magic3D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70481" y="4862703"/>
            <a:ext cx="1379804" cy="106626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923745" y="6083300"/>
            <a:ext cx="196596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2023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845"/>
              </a:lnSpc>
            </a:pPr>
            <a:r>
              <a:rPr sz="2400" spc="-10" dirty="0">
                <a:latin typeface="Calibri"/>
                <a:cs typeface="Calibri"/>
              </a:rPr>
              <a:t>ProlificDreamer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61117" y="4862703"/>
            <a:ext cx="1379804" cy="1066262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0410405" y="6083300"/>
            <a:ext cx="125095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2023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845"/>
              </a:lnSpc>
            </a:pPr>
            <a:r>
              <a:rPr sz="2400" spc="-10" dirty="0">
                <a:latin typeface="Calibri"/>
                <a:cs typeface="Calibri"/>
              </a:rPr>
              <a:t>MVdream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565686" y="2715539"/>
            <a:ext cx="6194425" cy="1986280"/>
            <a:chOff x="5565686" y="2715539"/>
            <a:chExt cx="6194425" cy="1986280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1217" y="2909531"/>
              <a:ext cx="5788684" cy="126914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584736" y="2734589"/>
              <a:ext cx="6156325" cy="1736725"/>
            </a:xfrm>
            <a:custGeom>
              <a:avLst/>
              <a:gdLst/>
              <a:ahLst/>
              <a:cxnLst/>
              <a:rect l="l" t="t" r="r" b="b"/>
              <a:pathLst>
                <a:path w="6156325" h="1736725">
                  <a:moveTo>
                    <a:pt x="0" y="289363"/>
                  </a:moveTo>
                  <a:lnTo>
                    <a:pt x="3787" y="242426"/>
                  </a:lnTo>
                  <a:lnTo>
                    <a:pt x="14751" y="197901"/>
                  </a:lnTo>
                  <a:lnTo>
                    <a:pt x="32298" y="156384"/>
                  </a:lnTo>
                  <a:lnTo>
                    <a:pt x="55830" y="118468"/>
                  </a:lnTo>
                  <a:lnTo>
                    <a:pt x="84752" y="84752"/>
                  </a:lnTo>
                  <a:lnTo>
                    <a:pt x="118468" y="55830"/>
                  </a:lnTo>
                  <a:lnTo>
                    <a:pt x="156383" y="32298"/>
                  </a:lnTo>
                  <a:lnTo>
                    <a:pt x="197901" y="14751"/>
                  </a:lnTo>
                  <a:lnTo>
                    <a:pt x="242426" y="3787"/>
                  </a:lnTo>
                  <a:lnTo>
                    <a:pt x="289362" y="0"/>
                  </a:lnTo>
                  <a:lnTo>
                    <a:pt x="5866833" y="0"/>
                  </a:lnTo>
                  <a:lnTo>
                    <a:pt x="5913769" y="3787"/>
                  </a:lnTo>
                  <a:lnTo>
                    <a:pt x="5958293" y="14751"/>
                  </a:lnTo>
                  <a:lnTo>
                    <a:pt x="5999811" y="32298"/>
                  </a:lnTo>
                  <a:lnTo>
                    <a:pt x="6037726" y="55830"/>
                  </a:lnTo>
                  <a:lnTo>
                    <a:pt x="6071442" y="84752"/>
                  </a:lnTo>
                  <a:lnTo>
                    <a:pt x="6100364" y="118468"/>
                  </a:lnTo>
                  <a:lnTo>
                    <a:pt x="6123895" y="156384"/>
                  </a:lnTo>
                  <a:lnTo>
                    <a:pt x="6141441" y="197901"/>
                  </a:lnTo>
                  <a:lnTo>
                    <a:pt x="6152406" y="242426"/>
                  </a:lnTo>
                  <a:lnTo>
                    <a:pt x="6156193" y="289363"/>
                  </a:lnTo>
                  <a:lnTo>
                    <a:pt x="6156193" y="1446760"/>
                  </a:lnTo>
                  <a:lnTo>
                    <a:pt x="6152406" y="1493696"/>
                  </a:lnTo>
                  <a:lnTo>
                    <a:pt x="6141441" y="1538221"/>
                  </a:lnTo>
                  <a:lnTo>
                    <a:pt x="6123895" y="1579738"/>
                  </a:lnTo>
                  <a:lnTo>
                    <a:pt x="6100364" y="1617653"/>
                  </a:lnTo>
                  <a:lnTo>
                    <a:pt x="6071442" y="1651369"/>
                  </a:lnTo>
                  <a:lnTo>
                    <a:pt x="6037726" y="1680291"/>
                  </a:lnTo>
                  <a:lnTo>
                    <a:pt x="5999811" y="1703823"/>
                  </a:lnTo>
                  <a:lnTo>
                    <a:pt x="5958293" y="1721369"/>
                  </a:lnTo>
                  <a:lnTo>
                    <a:pt x="5913769" y="1732333"/>
                  </a:lnTo>
                  <a:lnTo>
                    <a:pt x="5866833" y="1736120"/>
                  </a:lnTo>
                  <a:lnTo>
                    <a:pt x="289362" y="1736120"/>
                  </a:lnTo>
                  <a:lnTo>
                    <a:pt x="242426" y="1732333"/>
                  </a:lnTo>
                  <a:lnTo>
                    <a:pt x="197901" y="1721369"/>
                  </a:lnTo>
                  <a:lnTo>
                    <a:pt x="156383" y="1703823"/>
                  </a:lnTo>
                  <a:lnTo>
                    <a:pt x="118468" y="1680291"/>
                  </a:lnTo>
                  <a:lnTo>
                    <a:pt x="84752" y="1651369"/>
                  </a:lnTo>
                  <a:lnTo>
                    <a:pt x="55830" y="1617653"/>
                  </a:lnTo>
                  <a:lnTo>
                    <a:pt x="32298" y="1579738"/>
                  </a:lnTo>
                  <a:lnTo>
                    <a:pt x="14751" y="1538221"/>
                  </a:lnTo>
                  <a:lnTo>
                    <a:pt x="3787" y="1493696"/>
                  </a:lnTo>
                  <a:lnTo>
                    <a:pt x="0" y="1446760"/>
                  </a:lnTo>
                  <a:lnTo>
                    <a:pt x="0" y="289363"/>
                  </a:lnTo>
                  <a:close/>
                </a:path>
              </a:pathLst>
            </a:custGeom>
            <a:ln w="381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00598" y="4239882"/>
              <a:ext cx="1318260" cy="462280"/>
            </a:xfrm>
            <a:custGeom>
              <a:avLst/>
              <a:gdLst/>
              <a:ahLst/>
              <a:cxnLst/>
              <a:rect l="l" t="t" r="r" b="b"/>
              <a:pathLst>
                <a:path w="1318259" h="462279">
                  <a:moveTo>
                    <a:pt x="1317663" y="0"/>
                  </a:moveTo>
                  <a:lnTo>
                    <a:pt x="0" y="0"/>
                  </a:lnTo>
                  <a:lnTo>
                    <a:pt x="0" y="461670"/>
                  </a:lnTo>
                  <a:lnTo>
                    <a:pt x="1317663" y="461670"/>
                  </a:lnTo>
                  <a:lnTo>
                    <a:pt x="13176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930734" y="4248404"/>
            <a:ext cx="1057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2021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PVD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973877" y="6404355"/>
            <a:ext cx="1377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Malgun Gothic"/>
                <a:cs typeface="Malgun Gothic"/>
              </a:rPr>
              <a:t>7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6" name="object 16">
            <a:extLst>
              <a:ext uri="{FF2B5EF4-FFF2-40B4-BE49-F238E27FC236}">
                <a16:creationId xmlns:a16="http://schemas.microsoft.com/office/drawing/2014/main" id="{8D042183-4363-8140-AFB0-927D539346F6}"/>
              </a:ext>
            </a:extLst>
          </p:cNvPr>
          <p:cNvSpPr txBox="1">
            <a:spLocks/>
          </p:cNvSpPr>
          <p:nvPr/>
        </p:nvSpPr>
        <p:spPr>
          <a:xfrm>
            <a:off x="10652912" y="23876"/>
            <a:ext cx="1401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 u="heavy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b="0" u="none" dirty="0"/>
              <a:t>3D</a:t>
            </a:r>
            <a:r>
              <a:rPr lang="en-US" sz="2400" b="0" u="none" spc="-15" dirty="0"/>
              <a:t> </a:t>
            </a:r>
            <a:r>
              <a:rPr lang="en-US" sz="2400" b="0" u="none" spc="-10" dirty="0"/>
              <a:t>Domain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32720" algn="l"/>
              </a:tabLst>
            </a:pPr>
            <a:r>
              <a:rPr dirty="0"/>
              <a:t>Diffusion</a:t>
            </a:r>
            <a:r>
              <a:rPr spc="-130" dirty="0"/>
              <a:t> </a:t>
            </a:r>
            <a:r>
              <a:rPr spc="-20" dirty="0"/>
              <a:t>Model</a:t>
            </a:r>
            <a:r>
              <a:rPr dirty="0"/>
              <a:t>	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89113" y="1619834"/>
            <a:ext cx="11078845" cy="490855"/>
            <a:chOff x="689113" y="1619834"/>
            <a:chExt cx="11078845" cy="490855"/>
          </a:xfrm>
        </p:grpSpPr>
        <p:sp>
          <p:nvSpPr>
            <p:cNvPr id="4" name="object 4"/>
            <p:cNvSpPr/>
            <p:nvPr/>
          </p:nvSpPr>
          <p:spPr>
            <a:xfrm>
              <a:off x="904971" y="1820976"/>
              <a:ext cx="10322560" cy="0"/>
            </a:xfrm>
            <a:custGeom>
              <a:avLst/>
              <a:gdLst/>
              <a:ahLst/>
              <a:cxnLst/>
              <a:rect l="l" t="t" r="r" b="b"/>
              <a:pathLst>
                <a:path w="10322560">
                  <a:moveTo>
                    <a:pt x="0" y="0"/>
                  </a:moveTo>
                  <a:lnTo>
                    <a:pt x="10322405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9113" y="1619834"/>
              <a:ext cx="11078845" cy="490855"/>
            </a:xfrm>
            <a:custGeom>
              <a:avLst/>
              <a:gdLst/>
              <a:ahLst/>
              <a:cxnLst/>
              <a:rect l="l" t="t" r="r" b="b"/>
              <a:pathLst>
                <a:path w="11078845" h="490855">
                  <a:moveTo>
                    <a:pt x="10820401" y="0"/>
                  </a:moveTo>
                  <a:lnTo>
                    <a:pt x="10820401" y="149098"/>
                  </a:lnTo>
                  <a:lnTo>
                    <a:pt x="0" y="149098"/>
                  </a:lnTo>
                  <a:lnTo>
                    <a:pt x="0" y="341249"/>
                  </a:lnTo>
                  <a:lnTo>
                    <a:pt x="10820401" y="341249"/>
                  </a:lnTo>
                  <a:lnTo>
                    <a:pt x="10820401" y="490334"/>
                  </a:lnTo>
                  <a:lnTo>
                    <a:pt x="11078820" y="245173"/>
                  </a:lnTo>
                  <a:lnTo>
                    <a:pt x="10820401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46972" y="2017267"/>
            <a:ext cx="1546225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2021~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845"/>
              </a:lnSpc>
            </a:pPr>
            <a:r>
              <a:rPr sz="2400" dirty="0">
                <a:latin typeface="Calibri"/>
                <a:cs typeface="Calibri"/>
              </a:rPr>
              <a:t>3D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Diffusion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22436" y="1612544"/>
            <a:ext cx="9444355" cy="494030"/>
            <a:chOff x="2322436" y="1612544"/>
            <a:chExt cx="9444355" cy="494030"/>
          </a:xfrm>
        </p:grpSpPr>
        <p:sp>
          <p:nvSpPr>
            <p:cNvPr id="8" name="object 8"/>
            <p:cNvSpPr/>
            <p:nvPr/>
          </p:nvSpPr>
          <p:spPr>
            <a:xfrm>
              <a:off x="2322436" y="1612544"/>
              <a:ext cx="9444355" cy="490855"/>
            </a:xfrm>
            <a:custGeom>
              <a:avLst/>
              <a:gdLst/>
              <a:ahLst/>
              <a:cxnLst/>
              <a:rect l="l" t="t" r="r" b="b"/>
              <a:pathLst>
                <a:path w="9444355" h="490855">
                  <a:moveTo>
                    <a:pt x="9185617" y="0"/>
                  </a:moveTo>
                  <a:lnTo>
                    <a:pt x="9185617" y="149085"/>
                  </a:lnTo>
                  <a:lnTo>
                    <a:pt x="0" y="149085"/>
                  </a:lnTo>
                  <a:lnTo>
                    <a:pt x="0" y="341249"/>
                  </a:lnTo>
                  <a:lnTo>
                    <a:pt x="9185617" y="341249"/>
                  </a:lnTo>
                  <a:lnTo>
                    <a:pt x="9185617" y="490334"/>
                  </a:lnTo>
                  <a:lnTo>
                    <a:pt x="9444024" y="245173"/>
                  </a:lnTo>
                  <a:lnTo>
                    <a:pt x="9185617" y="0"/>
                  </a:lnTo>
                  <a:close/>
                </a:path>
              </a:pathLst>
            </a:custGeom>
            <a:solidFill>
              <a:srgbClr val="B4C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96000" y="1616062"/>
              <a:ext cx="5670550" cy="490855"/>
            </a:xfrm>
            <a:custGeom>
              <a:avLst/>
              <a:gdLst/>
              <a:ahLst/>
              <a:cxnLst/>
              <a:rect l="l" t="t" r="r" b="b"/>
              <a:pathLst>
                <a:path w="5670550" h="490855">
                  <a:moveTo>
                    <a:pt x="5412041" y="0"/>
                  </a:moveTo>
                  <a:lnTo>
                    <a:pt x="5412041" y="149085"/>
                  </a:lnTo>
                  <a:lnTo>
                    <a:pt x="0" y="149085"/>
                  </a:lnTo>
                  <a:lnTo>
                    <a:pt x="0" y="341249"/>
                  </a:lnTo>
                  <a:lnTo>
                    <a:pt x="5412041" y="341249"/>
                  </a:lnTo>
                  <a:lnTo>
                    <a:pt x="5412041" y="490321"/>
                  </a:lnTo>
                  <a:lnTo>
                    <a:pt x="5670461" y="245160"/>
                  </a:lnTo>
                  <a:lnTo>
                    <a:pt x="5412041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198793" y="2017267"/>
            <a:ext cx="1546225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2023~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845"/>
              </a:lnSpc>
            </a:pPr>
            <a:r>
              <a:rPr sz="2400" dirty="0">
                <a:latin typeface="Calibri"/>
                <a:cs typeface="Calibri"/>
              </a:rPr>
              <a:t>4D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Diffusion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608" y="3494976"/>
            <a:ext cx="1644309" cy="2186588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111222" y="3479177"/>
            <a:ext cx="2322195" cy="2162810"/>
            <a:chOff x="2111222" y="3479177"/>
            <a:chExt cx="2322195" cy="216281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9479" y="3479177"/>
              <a:ext cx="1465579" cy="19674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1222" y="5446674"/>
              <a:ext cx="2322093" cy="19516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88423" y="5741923"/>
            <a:ext cx="251968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2023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845"/>
              </a:lnSpc>
            </a:pPr>
            <a:r>
              <a:rPr sz="2400" dirty="0">
                <a:latin typeface="Calibri"/>
                <a:cs typeface="Calibri"/>
              </a:rPr>
              <a:t>4D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Facial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60608" y="3612883"/>
            <a:ext cx="3809999" cy="190500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241925" y="5741923"/>
            <a:ext cx="244729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2023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845"/>
              </a:lnSpc>
            </a:pPr>
            <a:r>
              <a:rPr sz="2400" dirty="0">
                <a:latin typeface="Calibri"/>
                <a:cs typeface="Calibri"/>
              </a:rPr>
              <a:t>Align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Your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Gaussian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38590" y="3567785"/>
            <a:ext cx="3489794" cy="1954276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9915473" y="5729732"/>
            <a:ext cx="871219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2023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845"/>
              </a:lnSpc>
            </a:pPr>
            <a:r>
              <a:rPr sz="2400" spc="-10" dirty="0">
                <a:latin typeface="Calibri"/>
                <a:cs typeface="Calibri"/>
              </a:rPr>
              <a:t>4DGen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z="1600" spc="-25" dirty="0"/>
              <a:t>7</a:t>
            </a:fld>
            <a:endParaRPr sz="1600"/>
          </a:p>
        </p:txBody>
      </p:sp>
      <p:sp>
        <p:nvSpPr>
          <p:cNvPr id="20" name="object 20"/>
          <p:cNvSpPr txBox="1"/>
          <p:nvPr/>
        </p:nvSpPr>
        <p:spPr>
          <a:xfrm>
            <a:off x="767853" y="2819907"/>
            <a:ext cx="102825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420" indent="-299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12420" algn="l"/>
              </a:tabLst>
            </a:pPr>
            <a:r>
              <a:rPr sz="2800" dirty="0">
                <a:latin typeface="Calibri"/>
                <a:cs typeface="Calibri"/>
              </a:rPr>
              <a:t>Extend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diffusion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process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domain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4D,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including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space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time.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075E935D-7B13-5EB7-82CF-62CFDD142313}"/>
              </a:ext>
            </a:extLst>
          </p:cNvPr>
          <p:cNvSpPr txBox="1">
            <a:spLocks/>
          </p:cNvSpPr>
          <p:nvPr/>
        </p:nvSpPr>
        <p:spPr>
          <a:xfrm>
            <a:off x="10652912" y="23876"/>
            <a:ext cx="1401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 u="heavy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b="0" u="none" dirty="0"/>
              <a:t>4D</a:t>
            </a:r>
            <a:r>
              <a:rPr lang="en-US" sz="2400" b="0" u="none" spc="-15" dirty="0"/>
              <a:t> </a:t>
            </a:r>
            <a:r>
              <a:rPr lang="en-US" sz="2400" b="0" u="none" spc="-10" dirty="0"/>
              <a:t>Domain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05CEF-4C8B-812F-7A89-987614EE3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3CE1095A-CE00-724D-5E99-E0ABD5EE9C71}"/>
              </a:ext>
            </a:extLst>
          </p:cNvPr>
          <p:cNvSpPr/>
          <p:nvPr/>
        </p:nvSpPr>
        <p:spPr>
          <a:xfrm>
            <a:off x="904971" y="1750529"/>
            <a:ext cx="10322560" cy="0"/>
          </a:xfrm>
          <a:custGeom>
            <a:avLst/>
            <a:gdLst/>
            <a:ahLst/>
            <a:cxnLst/>
            <a:rect l="l" t="t" r="r" b="b"/>
            <a:pathLst>
              <a:path w="10322560">
                <a:moveTo>
                  <a:pt x="0" y="0"/>
                </a:moveTo>
                <a:lnTo>
                  <a:pt x="10322405" y="1"/>
                </a:lnTo>
              </a:path>
            </a:pathLst>
          </a:custGeom>
          <a:ln w="571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FE81C37-6249-D7B8-9B26-44726F800076}"/>
              </a:ext>
            </a:extLst>
          </p:cNvPr>
          <p:cNvSpPr/>
          <p:nvPr/>
        </p:nvSpPr>
        <p:spPr>
          <a:xfrm>
            <a:off x="904971" y="3338703"/>
            <a:ext cx="10322560" cy="0"/>
          </a:xfrm>
          <a:custGeom>
            <a:avLst/>
            <a:gdLst/>
            <a:ahLst/>
            <a:cxnLst/>
            <a:rect l="l" t="t" r="r" b="b"/>
            <a:pathLst>
              <a:path w="10322560">
                <a:moveTo>
                  <a:pt x="0" y="0"/>
                </a:moveTo>
                <a:lnTo>
                  <a:pt x="10322405" y="1"/>
                </a:lnTo>
              </a:path>
            </a:pathLst>
          </a:custGeom>
          <a:ln w="571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040CB9F-8066-B01C-F0CB-ED0F300EEAB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z="1600" spc="-50" dirty="0"/>
              <a:t>8</a:t>
            </a:fld>
            <a:endParaRPr sz="160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04E2E6C-9AE9-75E8-2D6A-6C7FE702F171}"/>
              </a:ext>
            </a:extLst>
          </p:cNvPr>
          <p:cNvSpPr txBox="1"/>
          <p:nvPr/>
        </p:nvSpPr>
        <p:spPr>
          <a:xfrm>
            <a:off x="1981200" y="2261205"/>
            <a:ext cx="8534400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Diffusion Models and Their Principles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529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86FED-99FE-76B7-B88D-DECE3D7E5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>
            <a:extLst>
              <a:ext uri="{FF2B5EF4-FFF2-40B4-BE49-F238E27FC236}">
                <a16:creationId xmlns:a16="http://schemas.microsoft.com/office/drawing/2014/main" id="{706EE343-9DF4-FA6B-B5F0-6EA503FAEFF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z="1600" spc="-50" dirty="0"/>
              <a:t>9</a:t>
            </a:fld>
            <a:endParaRPr sz="160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21EAB65-A981-FF8F-49A9-5C11E5670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52" y="5410200"/>
            <a:ext cx="30937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Pieter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Abbeel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4" name="Picture 4" descr="Pieter Abbeel - HKU Musketeers ...">
            <a:extLst>
              <a:ext uri="{FF2B5EF4-FFF2-40B4-BE49-F238E27FC236}">
                <a16:creationId xmlns:a16="http://schemas.microsoft.com/office/drawing/2014/main" id="{6B6EFF06-09A6-EAE5-3D12-403BFEEA4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2" y="2057398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jay Jain">
            <a:extLst>
              <a:ext uri="{FF2B5EF4-FFF2-40B4-BE49-F238E27FC236}">
                <a16:creationId xmlns:a16="http://schemas.microsoft.com/office/drawing/2014/main" id="{6273EC95-9ACE-0126-57A2-F93A4EB49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57398"/>
            <a:ext cx="3047999" cy="304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A346C29-0A2A-AD31-83C6-B4FC8E167683}"/>
              </a:ext>
            </a:extLst>
          </p:cNvPr>
          <p:cNvSpPr txBox="1"/>
          <p:nvPr/>
        </p:nvSpPr>
        <p:spPr>
          <a:xfrm>
            <a:off x="5562600" y="5410200"/>
            <a:ext cx="1969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Ajay Jain</a:t>
            </a:r>
          </a:p>
        </p:txBody>
      </p:sp>
      <p:pic>
        <p:nvPicPr>
          <p:cNvPr id="5128" name="Picture 8" descr="CS 188: Introduction to Artificial Intelligence, Fall 2018">
            <a:extLst>
              <a:ext uri="{FF2B5EF4-FFF2-40B4-BE49-F238E27FC236}">
                <a16:creationId xmlns:a16="http://schemas.microsoft.com/office/drawing/2014/main" id="{E636275D-0353-094F-28E9-C8112EC7E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057399"/>
            <a:ext cx="3047998" cy="304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59717F9-4AD4-58CE-1F77-C10DFCC85325}"/>
              </a:ext>
            </a:extLst>
          </p:cNvPr>
          <p:cNvSpPr txBox="1"/>
          <p:nvPr/>
        </p:nvSpPr>
        <p:spPr>
          <a:xfrm>
            <a:off x="9220200" y="5410200"/>
            <a:ext cx="1969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Jonathan Ho</a:t>
            </a:r>
          </a:p>
        </p:txBody>
      </p:sp>
    </p:spTree>
    <p:extLst>
      <p:ext uri="{BB962C8B-B14F-4D97-AF65-F5344CB8AC3E}">
        <p14:creationId xmlns:p14="http://schemas.microsoft.com/office/powerpoint/2010/main" val="3613653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1279</TotalTime>
  <Words>930</Words>
  <Application>Microsoft Office PowerPoint</Application>
  <PresentationFormat>Grand écran</PresentationFormat>
  <Paragraphs>186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42" baseType="lpstr">
      <vt:lpstr>Malgun Gothic</vt:lpstr>
      <vt:lpstr>Arial</vt:lpstr>
      <vt:lpstr>Arial MT</vt:lpstr>
      <vt:lpstr>Arial Unicode MS</vt:lpstr>
      <vt:lpstr>Calibri</vt:lpstr>
      <vt:lpstr>Cambria Math</vt:lpstr>
      <vt:lpstr>Comic Sans MS</vt:lpstr>
      <vt:lpstr>Neue Machina</vt:lpstr>
      <vt:lpstr>Open Sans</vt:lpstr>
      <vt:lpstr>Roboto</vt:lpstr>
      <vt:lpstr>Times New Roman</vt:lpstr>
      <vt:lpstr>Trebuchet MS</vt:lpstr>
      <vt:lpstr>Office Theme</vt:lpstr>
      <vt:lpstr>Présentation PowerPoint</vt:lpstr>
      <vt:lpstr>Présentation PowerPoint</vt:lpstr>
      <vt:lpstr>Présentation PowerPoint</vt:lpstr>
      <vt:lpstr>Présentation PowerPoint</vt:lpstr>
      <vt:lpstr>2D Domain</vt:lpstr>
      <vt:lpstr>Diffusion Model </vt:lpstr>
      <vt:lpstr>Diffusion Model </vt:lpstr>
      <vt:lpstr>Présentation PowerPoint</vt:lpstr>
      <vt:lpstr>Présentation PowerPoint</vt:lpstr>
      <vt:lpstr>Diffusion Process </vt:lpstr>
      <vt:lpstr>Diffusion Process </vt:lpstr>
      <vt:lpstr>Diffusion Process </vt:lpstr>
      <vt:lpstr>Denoising Diffusion Models </vt:lpstr>
      <vt:lpstr>Présentation PowerPoint</vt:lpstr>
      <vt:lpstr>Forward Diffusion Process </vt:lpstr>
      <vt:lpstr>Reverse Denoising Process </vt:lpstr>
      <vt:lpstr>Denoising Diffusion Models : Training </vt:lpstr>
      <vt:lpstr>Results </vt:lpstr>
      <vt:lpstr>Diffusion Model </vt:lpstr>
      <vt:lpstr>Latent Diffusion Model </vt:lpstr>
      <vt:lpstr>Latent Diffusion Model </vt:lpstr>
      <vt:lpstr>Latent Diffusion Model </vt:lpstr>
      <vt:lpstr>Results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Yassine Bazgour</cp:lastModifiedBy>
  <cp:revision>6</cp:revision>
  <dcterms:created xsi:type="dcterms:W3CDTF">2025-05-10T14:49:34Z</dcterms:created>
  <dcterms:modified xsi:type="dcterms:W3CDTF">2025-05-15T05:26:26Z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2024-05-10T00:00:00Z</vt:filetime>
  </property>
  <property fmtid="{D5CDD505-2E9C-101B-9397-08002B2CF9AE}" pid="3" name="LastSaved">
    <vt:filetime>2025-05-10T00:00:00Z</vt:filetime>
  </property>
  <property fmtid="{D5CDD505-2E9C-101B-9397-08002B2CF9AE}" pid="4" name="Producer">
    <vt:lpwstr>iLovePDF</vt:lpwstr>
  </property>
</Properties>
</file>